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5"/>
  </p:notesMasterIdLst>
  <p:sldIdLst>
    <p:sldId id="275" r:id="rId2"/>
    <p:sldId id="256" r:id="rId3"/>
    <p:sldId id="257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77" r:id="rId21"/>
    <p:sldId id="278" r:id="rId22"/>
    <p:sldId id="279" r:id="rId23"/>
    <p:sldId id="280" r:id="rId24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é Moises Sanchez Araneda" userId="03630706446b0dfd" providerId="LiveId" clId="{029E969D-7A20-4F8B-A8B1-DAE711FCE7C6}"/>
    <pc:docChg chg="modSld sldOrd">
      <pc:chgData name="José Moises Sanchez Araneda" userId="03630706446b0dfd" providerId="LiveId" clId="{029E969D-7A20-4F8B-A8B1-DAE711FCE7C6}" dt="2020-03-21T18:08:51.741" v="277" actId="20577"/>
      <pc:docMkLst>
        <pc:docMk/>
      </pc:docMkLst>
      <pc:sldChg chg="ord">
        <pc:chgData name="José Moises Sanchez Araneda" userId="03630706446b0dfd" providerId="LiveId" clId="{029E969D-7A20-4F8B-A8B1-DAE711FCE7C6}" dt="2020-03-21T18:05:09.180" v="113"/>
        <pc:sldMkLst>
          <pc:docMk/>
          <pc:sldMk cId="3630767917" sldId="274"/>
        </pc:sldMkLst>
      </pc:sldChg>
      <pc:sldChg chg="modSp mod">
        <pc:chgData name="José Moises Sanchez Araneda" userId="03630706446b0dfd" providerId="LiveId" clId="{029E969D-7A20-4F8B-A8B1-DAE711FCE7C6}" dt="2020-03-21T18:08:51.741" v="277" actId="20577"/>
        <pc:sldMkLst>
          <pc:docMk/>
          <pc:sldMk cId="3081011903" sldId="280"/>
        </pc:sldMkLst>
        <pc:spChg chg="mod">
          <ac:chgData name="José Moises Sanchez Araneda" userId="03630706446b0dfd" providerId="LiveId" clId="{029E969D-7A20-4F8B-A8B1-DAE711FCE7C6}" dt="2020-03-21T18:08:51.741" v="277" actId="20577"/>
          <ac:spMkLst>
            <pc:docMk/>
            <pc:sldMk cId="3081011903" sldId="280"/>
            <ac:spMk id="3" creationId="{67A62EA7-7B38-407A-9AEF-1B8FDC9BAB7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5BD21B-6785-4014-B0C1-71BABD4F328A}" type="datetimeFigureOut">
              <a:rPr lang="es-ES" smtClean="0"/>
              <a:t>21/03/2020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3E4F73-461C-49B6-8845-51B60C0EC9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37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3E4F73-461C-49B6-8845-51B60C0EC96F}" type="slidenum">
              <a:rPr lang="es-ES" smtClean="0"/>
              <a:t>20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7698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76BEE-0C85-4AFC-AA8B-FC129C0FA149}" type="datetimeFigureOut">
              <a:rPr lang="es-CL" smtClean="0"/>
              <a:t>21-03-2020</a:t>
            </a:fld>
            <a:endParaRPr lang="es-C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C8EE1-C590-41DF-8722-BD7CC32BCB57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76BEE-0C85-4AFC-AA8B-FC129C0FA149}" type="datetimeFigureOut">
              <a:rPr lang="es-CL" smtClean="0"/>
              <a:t>21-03-2020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C8EE1-C590-41DF-8722-BD7CC32BCB5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76BEE-0C85-4AFC-AA8B-FC129C0FA149}" type="datetimeFigureOut">
              <a:rPr lang="es-CL" smtClean="0"/>
              <a:t>21-03-2020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C8EE1-C590-41DF-8722-BD7CC32BCB5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76BEE-0C85-4AFC-AA8B-FC129C0FA149}" type="datetimeFigureOut">
              <a:rPr lang="es-CL" smtClean="0"/>
              <a:t>21-03-2020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C8EE1-C590-41DF-8722-BD7CC32BCB5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76BEE-0C85-4AFC-AA8B-FC129C0FA149}" type="datetimeFigureOut">
              <a:rPr lang="es-CL" smtClean="0"/>
              <a:t>21-03-2020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C8EE1-C590-41DF-8722-BD7CC32BCB57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76BEE-0C85-4AFC-AA8B-FC129C0FA149}" type="datetimeFigureOut">
              <a:rPr lang="es-CL" smtClean="0"/>
              <a:t>21-03-2020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C8EE1-C590-41DF-8722-BD7CC32BCB5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76BEE-0C85-4AFC-AA8B-FC129C0FA149}" type="datetimeFigureOut">
              <a:rPr lang="es-CL" smtClean="0"/>
              <a:t>21-03-2020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C8EE1-C590-41DF-8722-BD7CC32BCB5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76BEE-0C85-4AFC-AA8B-FC129C0FA149}" type="datetimeFigureOut">
              <a:rPr lang="es-CL" smtClean="0"/>
              <a:t>21-03-2020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C8EE1-C590-41DF-8722-BD7CC32BCB5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76BEE-0C85-4AFC-AA8B-FC129C0FA149}" type="datetimeFigureOut">
              <a:rPr lang="es-CL" smtClean="0"/>
              <a:t>21-03-2020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C8EE1-C590-41DF-8722-BD7CC32BCB5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76BEE-0C85-4AFC-AA8B-FC129C0FA149}" type="datetimeFigureOut">
              <a:rPr lang="es-CL" smtClean="0"/>
              <a:t>21-03-2020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C8EE1-C590-41DF-8722-BD7CC32BCB5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76BEE-0C85-4AFC-AA8B-FC129C0FA149}" type="datetimeFigureOut">
              <a:rPr lang="es-CL" smtClean="0"/>
              <a:t>21-03-2020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BDC8EE1-C590-41DF-8722-BD7CC32BCB57}" type="slidenum">
              <a:rPr lang="es-CL" smtClean="0"/>
              <a:t>‹Nº›</a:t>
            </a:fld>
            <a:endParaRPr lang="es-C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9576BEE-0C85-4AFC-AA8B-FC129C0FA149}" type="datetimeFigureOut">
              <a:rPr lang="es-CL" smtClean="0"/>
              <a:t>21-03-2020</a:t>
            </a:fld>
            <a:endParaRPr lang="es-C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DC8EE1-C590-41DF-8722-BD7CC32BCB57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 MODULO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b="1" dirty="0">
                <a:solidFill>
                  <a:schemeClr val="tx1"/>
                </a:solidFill>
              </a:rPr>
              <a:t>GESTION COMERCIAL Y</a:t>
            </a:r>
          </a:p>
          <a:p>
            <a:r>
              <a:rPr lang="es-CL" b="1" dirty="0">
                <a:solidFill>
                  <a:schemeClr val="tx1"/>
                </a:solidFill>
              </a:rPr>
              <a:t>TRIBUTARIA</a:t>
            </a:r>
          </a:p>
        </p:txBody>
      </p:sp>
    </p:spTree>
    <p:extLst>
      <p:ext uri="{BB962C8B-B14F-4D97-AF65-F5344CB8AC3E}">
        <p14:creationId xmlns:p14="http://schemas.microsoft.com/office/powerpoint/2010/main" val="3471478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971600" y="980728"/>
            <a:ext cx="7560840" cy="33316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L" sz="1050" b="0" i="0" u="none" strike="noStrike" baseline="0" dirty="0">
              <a:solidFill>
                <a:srgbClr val="000000"/>
              </a:solidFill>
              <a:latin typeface="Tahoma"/>
            </a:endParaRPr>
          </a:p>
          <a:p>
            <a:pPr>
              <a:lnSpc>
                <a:spcPct val="200000"/>
              </a:lnSpc>
            </a:pPr>
            <a:r>
              <a:rPr lang="es-CL" sz="2800" b="0" i="0" u="none" strike="noStrike" baseline="0" dirty="0">
                <a:solidFill>
                  <a:srgbClr val="FF0000"/>
                </a:solidFill>
                <a:latin typeface="Tahoma"/>
              </a:rPr>
              <a:t>ESTRUCTURA SISTEMA TRIBUTARIO </a:t>
            </a:r>
          </a:p>
          <a:p>
            <a:pPr>
              <a:lnSpc>
                <a:spcPct val="200000"/>
              </a:lnSpc>
            </a:pPr>
            <a:r>
              <a:rPr lang="es-CL" sz="2400" b="0" i="0" u="none" strike="noStrike" baseline="0" dirty="0">
                <a:latin typeface="Wingdings"/>
              </a:rPr>
              <a:t></a:t>
            </a:r>
            <a:r>
              <a:rPr lang="es-CL" sz="2400" b="0" i="0" u="none" strike="noStrike" baseline="0" dirty="0">
                <a:latin typeface="Century Schoolbook"/>
              </a:rPr>
              <a:t>Formas de Estructurar un sistema tributario: </a:t>
            </a:r>
          </a:p>
          <a:p>
            <a:pPr>
              <a:lnSpc>
                <a:spcPct val="200000"/>
              </a:lnSpc>
            </a:pPr>
            <a:r>
              <a:rPr lang="es-CL" sz="2400" b="0" i="0" u="none" strike="noStrike" baseline="0" dirty="0">
                <a:latin typeface="Wingdings 2"/>
              </a:rPr>
              <a:t></a:t>
            </a:r>
            <a:r>
              <a:rPr lang="es-CL" sz="2400" b="0" i="0" u="none" strike="noStrike" baseline="0" dirty="0">
                <a:latin typeface="Century Schoolbook"/>
              </a:rPr>
              <a:t>Sistema de Impuesto Único </a:t>
            </a:r>
          </a:p>
          <a:p>
            <a:pPr>
              <a:lnSpc>
                <a:spcPct val="200000"/>
              </a:lnSpc>
            </a:pPr>
            <a:r>
              <a:rPr lang="es-CL" sz="2400" b="0" i="0" u="none" strike="noStrike" baseline="0" dirty="0">
                <a:latin typeface="Wingdings 2"/>
              </a:rPr>
              <a:t></a:t>
            </a:r>
            <a:r>
              <a:rPr lang="es-CL" sz="2400" b="0" i="0" u="none" strike="noStrike" baseline="0" dirty="0">
                <a:latin typeface="Century Schoolbook"/>
              </a:rPr>
              <a:t>Sistema de Impuestos Múltiples </a:t>
            </a:r>
          </a:p>
        </p:txBody>
      </p:sp>
    </p:spTree>
    <p:extLst>
      <p:ext uri="{BB962C8B-B14F-4D97-AF65-F5344CB8AC3E}">
        <p14:creationId xmlns:p14="http://schemas.microsoft.com/office/powerpoint/2010/main" val="1062281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11560" y="188640"/>
            <a:ext cx="8208912" cy="66248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L" sz="1050" b="0" i="0" u="none" strike="noStrike" baseline="0" dirty="0">
              <a:solidFill>
                <a:srgbClr val="000000"/>
              </a:solidFill>
              <a:latin typeface="Tahoma"/>
            </a:endParaRPr>
          </a:p>
          <a:p>
            <a:pPr>
              <a:lnSpc>
                <a:spcPct val="150000"/>
              </a:lnSpc>
            </a:pPr>
            <a:r>
              <a:rPr lang="es-CL" sz="2800" b="1" i="0" u="none" strike="noStrike" baseline="0" dirty="0">
                <a:solidFill>
                  <a:srgbClr val="FF0000"/>
                </a:solidFill>
                <a:latin typeface="Tahoma"/>
              </a:rPr>
              <a:t>ESTRUCTURA EN CHILE </a:t>
            </a:r>
            <a:endParaRPr lang="es-CL" sz="2800" b="0" i="0" u="none" strike="noStrike" baseline="0" dirty="0">
              <a:solidFill>
                <a:srgbClr val="FF0000"/>
              </a:solidFill>
              <a:latin typeface="Tahoma"/>
            </a:endParaRPr>
          </a:p>
          <a:p>
            <a:pPr>
              <a:lnSpc>
                <a:spcPct val="150000"/>
              </a:lnSpc>
            </a:pPr>
            <a:r>
              <a:rPr lang="es-CL" sz="2400" b="0" i="0" u="none" strike="noStrike" baseline="0" dirty="0">
                <a:latin typeface="Wingdings"/>
              </a:rPr>
              <a:t></a:t>
            </a:r>
            <a:r>
              <a:rPr lang="es-CL" sz="2800" b="0" i="0" u="none" strike="noStrike" baseline="0" dirty="0">
                <a:latin typeface="Century Schoolbook"/>
              </a:rPr>
              <a:t>Sistema Tributario Chileno está basado en: Una </a:t>
            </a:r>
            <a:r>
              <a:rPr lang="es-CL" sz="2800" b="1" i="0" u="none" strike="noStrike" baseline="0" dirty="0">
                <a:latin typeface="Century Schoolbook"/>
              </a:rPr>
              <a:t>Legislación Impositiva Múltiple </a:t>
            </a:r>
            <a:endParaRPr lang="es-CL" sz="2800" b="0" i="0" u="none" strike="noStrike" baseline="0" dirty="0">
              <a:latin typeface="Century Schoolbook"/>
            </a:endParaRPr>
          </a:p>
          <a:p>
            <a:pPr>
              <a:lnSpc>
                <a:spcPct val="150000"/>
              </a:lnSpc>
            </a:pPr>
            <a:r>
              <a:rPr lang="es-CL" sz="2400" b="0" i="0" u="none" strike="noStrike" baseline="0" dirty="0">
                <a:latin typeface="Wingdings"/>
              </a:rPr>
              <a:t></a:t>
            </a:r>
            <a:r>
              <a:rPr lang="es-CL" sz="2400" b="0" i="0" u="none" strike="noStrike" baseline="0" dirty="0">
                <a:latin typeface="Century Schoolbook"/>
              </a:rPr>
              <a:t>Impuesto a la Renta </a:t>
            </a:r>
          </a:p>
          <a:p>
            <a:pPr>
              <a:lnSpc>
                <a:spcPct val="150000"/>
              </a:lnSpc>
            </a:pPr>
            <a:r>
              <a:rPr lang="es-CL" sz="2400" b="0" i="0" u="none" strike="noStrike" baseline="0" dirty="0">
                <a:latin typeface="Wingdings"/>
              </a:rPr>
              <a:t></a:t>
            </a:r>
            <a:r>
              <a:rPr lang="es-CL" sz="2400" b="0" i="0" u="none" strike="noStrike" baseline="0" dirty="0">
                <a:latin typeface="Century Schoolbook"/>
              </a:rPr>
              <a:t>Impuesto a las Ventas y Servicios </a:t>
            </a:r>
          </a:p>
          <a:p>
            <a:pPr>
              <a:lnSpc>
                <a:spcPct val="150000"/>
              </a:lnSpc>
            </a:pPr>
            <a:r>
              <a:rPr lang="es-CL" sz="2400" b="0" i="0" u="none" strike="noStrike" baseline="0" dirty="0">
                <a:latin typeface="Wingdings"/>
              </a:rPr>
              <a:t></a:t>
            </a:r>
            <a:r>
              <a:rPr lang="es-CL" sz="2400" b="0" i="0" u="none" strike="noStrike" baseline="0" dirty="0">
                <a:latin typeface="Century Schoolbook"/>
              </a:rPr>
              <a:t>Impuesto de Timbres y Estampillas </a:t>
            </a:r>
          </a:p>
          <a:p>
            <a:pPr>
              <a:lnSpc>
                <a:spcPct val="150000"/>
              </a:lnSpc>
            </a:pPr>
            <a:r>
              <a:rPr lang="es-CL" sz="2400" b="0" i="0" u="none" strike="noStrike" baseline="0" dirty="0">
                <a:latin typeface="Wingdings"/>
              </a:rPr>
              <a:t></a:t>
            </a:r>
            <a:r>
              <a:rPr lang="es-CL" sz="2400" b="0" i="0" u="none" strike="noStrike" baseline="0" dirty="0">
                <a:latin typeface="Century Schoolbook"/>
              </a:rPr>
              <a:t>Impuesto Territorial </a:t>
            </a:r>
          </a:p>
          <a:p>
            <a:pPr>
              <a:lnSpc>
                <a:spcPct val="150000"/>
              </a:lnSpc>
            </a:pPr>
            <a:r>
              <a:rPr lang="es-CL" sz="2400" b="0" i="0" u="none" strike="noStrike" baseline="0" dirty="0">
                <a:latin typeface="Wingdings"/>
              </a:rPr>
              <a:t></a:t>
            </a:r>
            <a:r>
              <a:rPr lang="es-CL" sz="2400" b="0" i="0" u="none" strike="noStrike" baseline="0" dirty="0">
                <a:latin typeface="Century Schoolbook"/>
              </a:rPr>
              <a:t>Impuesto a las Herencias y Donaciones </a:t>
            </a:r>
          </a:p>
          <a:p>
            <a:pPr>
              <a:lnSpc>
                <a:spcPct val="150000"/>
              </a:lnSpc>
            </a:pPr>
            <a:r>
              <a:rPr lang="es-CL" sz="2400" b="0" i="0" u="none" strike="noStrike" baseline="0" dirty="0">
                <a:latin typeface="Wingdings"/>
              </a:rPr>
              <a:t></a:t>
            </a:r>
            <a:r>
              <a:rPr lang="es-CL" sz="2400" b="0" i="0" u="none" strike="noStrike" baseline="0" dirty="0">
                <a:latin typeface="Century Schoolbook"/>
              </a:rPr>
              <a:t>Impuestos a los Tabacos </a:t>
            </a:r>
          </a:p>
          <a:p>
            <a:pPr>
              <a:lnSpc>
                <a:spcPct val="150000"/>
              </a:lnSpc>
            </a:pPr>
            <a:r>
              <a:rPr lang="es-CL" sz="2400" b="0" i="0" u="none" strike="noStrike" baseline="0" dirty="0">
                <a:latin typeface="Wingdings"/>
              </a:rPr>
              <a:t></a:t>
            </a:r>
            <a:r>
              <a:rPr lang="es-CL" sz="2400" b="0" i="0" u="none" strike="noStrike" baseline="0" dirty="0">
                <a:latin typeface="Century Schoolbook"/>
              </a:rPr>
              <a:t>Impuestos a los Combustibles </a:t>
            </a:r>
          </a:p>
          <a:p>
            <a:pPr>
              <a:lnSpc>
                <a:spcPct val="150000"/>
              </a:lnSpc>
            </a:pPr>
            <a:r>
              <a:rPr lang="es-CL" sz="2400" b="0" i="0" u="none" strike="noStrike" baseline="0" dirty="0">
                <a:latin typeface="Wingdings"/>
              </a:rPr>
              <a:t></a:t>
            </a:r>
            <a:r>
              <a:rPr lang="es-CL" sz="2400" b="0" i="0" u="none" strike="noStrike" baseline="0" dirty="0">
                <a:latin typeface="Century Schoolbook"/>
              </a:rPr>
              <a:t>Impuestos a los Juegos de Azar </a:t>
            </a:r>
          </a:p>
        </p:txBody>
      </p:sp>
    </p:spTree>
    <p:extLst>
      <p:ext uri="{BB962C8B-B14F-4D97-AF65-F5344CB8AC3E}">
        <p14:creationId xmlns:p14="http://schemas.microsoft.com/office/powerpoint/2010/main" val="4208349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55576" y="405096"/>
            <a:ext cx="7704856" cy="570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L" sz="1050" b="0" i="0" u="none" strike="noStrike" baseline="0" dirty="0">
              <a:solidFill>
                <a:srgbClr val="000000"/>
              </a:solidFill>
              <a:latin typeface="Century Schoolbook"/>
            </a:endParaRPr>
          </a:p>
          <a:p>
            <a:endParaRPr lang="es-CL" sz="1050" b="0" i="0" u="none" strike="noStrike" baseline="0" dirty="0">
              <a:latin typeface="Century Schoolbook"/>
            </a:endParaRPr>
          </a:p>
          <a:p>
            <a:pPr algn="ctr"/>
            <a:r>
              <a:rPr lang="es-CL" sz="2800" b="0" i="0" u="none" strike="noStrike" baseline="0" dirty="0">
                <a:solidFill>
                  <a:srgbClr val="FF0000"/>
                </a:solidFill>
                <a:latin typeface="Century Schoolbook"/>
              </a:rPr>
              <a:t>El Sistema Tributario Chileno, presenta las siguientes características</a:t>
            </a:r>
            <a:r>
              <a:rPr lang="es-CL" sz="2400" b="0" i="0" u="none" strike="noStrike" baseline="0" dirty="0">
                <a:latin typeface="Century Schoolbook"/>
              </a:rPr>
              <a:t>: </a:t>
            </a:r>
          </a:p>
          <a:p>
            <a:r>
              <a:rPr lang="es-CL" sz="2400" b="0" i="0" u="none" strike="noStrike" baseline="0" dirty="0">
                <a:latin typeface="Wingdings 2"/>
              </a:rPr>
              <a:t></a:t>
            </a:r>
            <a:r>
              <a:rPr lang="es-CL" sz="2400" b="0" i="0" u="none" strike="noStrike" baseline="0" dirty="0">
                <a:latin typeface="Century Schoolbook"/>
              </a:rPr>
              <a:t>Multiplicidad de Tributos </a:t>
            </a:r>
          </a:p>
          <a:p>
            <a:r>
              <a:rPr lang="es-CL" sz="2400" b="0" i="0" u="none" strike="noStrike" baseline="0" dirty="0">
                <a:latin typeface="Wingdings"/>
              </a:rPr>
              <a:t></a:t>
            </a:r>
            <a:r>
              <a:rPr lang="es-CL" sz="2400" b="0" i="0" u="none" strike="noStrike" baseline="0" dirty="0">
                <a:latin typeface="Century Schoolbook"/>
              </a:rPr>
              <a:t>Ventajas: </a:t>
            </a:r>
          </a:p>
          <a:p>
            <a:r>
              <a:rPr lang="es-CL" sz="2400" b="0" i="0" u="none" strike="noStrike" baseline="0" dirty="0">
                <a:latin typeface="Wingdings"/>
              </a:rPr>
              <a:t></a:t>
            </a:r>
            <a:r>
              <a:rPr lang="es-CL" sz="2400" b="0" i="0" u="none" strike="noStrike" baseline="0" dirty="0">
                <a:latin typeface="Century Schoolbook"/>
              </a:rPr>
              <a:t>Diversificación de las fuentes de tributación. </a:t>
            </a:r>
          </a:p>
          <a:p>
            <a:r>
              <a:rPr lang="es-CL" sz="2400" b="0" i="0" u="none" strike="noStrike" baseline="0" dirty="0">
                <a:latin typeface="Wingdings"/>
              </a:rPr>
              <a:t></a:t>
            </a:r>
            <a:r>
              <a:rPr lang="es-CL" sz="2400" b="0" i="0" u="none" strike="noStrike" baseline="0" dirty="0">
                <a:latin typeface="Century Schoolbook"/>
              </a:rPr>
              <a:t>Generalidad, lo que incide en la equidad. </a:t>
            </a:r>
          </a:p>
          <a:p>
            <a:r>
              <a:rPr lang="es-CL" sz="2400" b="0" i="0" u="none" strike="noStrike" baseline="0" dirty="0">
                <a:latin typeface="Wingdings"/>
              </a:rPr>
              <a:t></a:t>
            </a:r>
            <a:r>
              <a:rPr lang="es-CL" sz="2400" b="0" i="0" u="none" strike="noStrike" baseline="0" dirty="0">
                <a:latin typeface="Century Schoolbook"/>
              </a:rPr>
              <a:t>Desventajas: </a:t>
            </a:r>
          </a:p>
          <a:p>
            <a:r>
              <a:rPr lang="es-CL" sz="2400" b="0" i="0" u="none" strike="noStrike" baseline="0" dirty="0">
                <a:latin typeface="Wingdings"/>
              </a:rPr>
              <a:t></a:t>
            </a:r>
            <a:r>
              <a:rPr lang="es-CL" sz="2400" b="0" i="0" u="none" strike="noStrike" baseline="0" dirty="0">
                <a:latin typeface="Century Schoolbook"/>
              </a:rPr>
              <a:t>Complejidad en el cumplimiento (Contribuyente) </a:t>
            </a:r>
          </a:p>
          <a:p>
            <a:r>
              <a:rPr lang="es-CL" sz="2400" b="0" i="0" u="none" strike="noStrike" baseline="0" dirty="0">
                <a:latin typeface="Wingdings"/>
              </a:rPr>
              <a:t></a:t>
            </a:r>
            <a:r>
              <a:rPr lang="es-CL" sz="2400" b="0" i="0" u="none" strike="noStrike" baseline="0" dirty="0">
                <a:latin typeface="Century Schoolbook"/>
              </a:rPr>
              <a:t>Complejidad en la fiscalización (Sujeto activo) </a:t>
            </a:r>
          </a:p>
          <a:p>
            <a:r>
              <a:rPr lang="es-CL" sz="2400" b="0" i="0" u="none" strike="noStrike" baseline="0" dirty="0">
                <a:latin typeface="Wingdings 2"/>
              </a:rPr>
              <a:t></a:t>
            </a:r>
            <a:r>
              <a:rPr lang="es-CL" sz="2400" b="0" i="0" u="none" strike="noStrike" baseline="0" dirty="0">
                <a:latin typeface="Century Schoolbook"/>
              </a:rPr>
              <a:t>Diversidad de tipos de Tributos </a:t>
            </a:r>
          </a:p>
          <a:p>
            <a:r>
              <a:rPr lang="es-CL" sz="2400" b="0" i="0" u="none" strike="noStrike" baseline="0" dirty="0">
                <a:latin typeface="Wingdings"/>
              </a:rPr>
              <a:t></a:t>
            </a:r>
            <a:r>
              <a:rPr lang="es-CL" sz="2400" b="0" i="0" u="none" strike="noStrike" baseline="0" dirty="0">
                <a:latin typeface="Century Schoolbook"/>
              </a:rPr>
              <a:t>Existen impuestos directos e indirectos, personales y reales, internos y externos, acumulativos y no acumulativos, trasladables y no trasladables, progresivos y proporcionales. </a:t>
            </a:r>
          </a:p>
        </p:txBody>
      </p:sp>
    </p:spTree>
    <p:extLst>
      <p:ext uri="{BB962C8B-B14F-4D97-AF65-F5344CB8AC3E}">
        <p14:creationId xmlns:p14="http://schemas.microsoft.com/office/powerpoint/2010/main" val="827352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82464" y="0"/>
            <a:ext cx="7920880" cy="6829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L" sz="1050" b="0" i="0" u="none" strike="noStrike" baseline="0" dirty="0">
              <a:solidFill>
                <a:srgbClr val="000000"/>
              </a:solidFill>
              <a:latin typeface="Tahoma"/>
            </a:endParaRPr>
          </a:p>
          <a:p>
            <a:pPr>
              <a:lnSpc>
                <a:spcPct val="150000"/>
              </a:lnSpc>
            </a:pPr>
            <a:r>
              <a:rPr lang="es-CL" sz="2400" b="1" i="0" u="none" strike="noStrike" baseline="0" dirty="0">
                <a:latin typeface="Tahoma"/>
              </a:rPr>
              <a:t>FRANQUICIAS Y EXENCIONES TRIBUTARIAS </a:t>
            </a:r>
            <a:endParaRPr lang="es-CL" sz="2400" b="0" i="0" u="none" strike="noStrike" baseline="0" dirty="0">
              <a:latin typeface="Tahoma"/>
            </a:endParaRPr>
          </a:p>
          <a:p>
            <a:pPr>
              <a:lnSpc>
                <a:spcPct val="150000"/>
              </a:lnSpc>
            </a:pPr>
            <a:r>
              <a:rPr lang="es-CL" sz="2400" b="0" i="0" u="none" strike="noStrike" baseline="0" dirty="0">
                <a:latin typeface="Wingdings 2"/>
              </a:rPr>
              <a:t></a:t>
            </a:r>
            <a:r>
              <a:rPr lang="es-CL" sz="2400" b="0" i="0" u="none" strike="noStrike" baseline="0" dirty="0">
                <a:latin typeface="Century Schoolbook"/>
              </a:rPr>
              <a:t>Legislación que concede franquicias y exenciones tributarias: Son alternativas creadas por el legislador, para incentivar ciertas actividades económicas. </a:t>
            </a:r>
          </a:p>
          <a:p>
            <a:pPr>
              <a:lnSpc>
                <a:spcPct val="150000"/>
              </a:lnSpc>
            </a:pPr>
            <a:r>
              <a:rPr lang="es-CL" sz="2400" b="0" i="0" u="none" strike="noStrike" baseline="0" dirty="0">
                <a:latin typeface="Wingdings"/>
              </a:rPr>
              <a:t></a:t>
            </a:r>
            <a:r>
              <a:rPr lang="es-CL" sz="2400" b="0" i="0" u="none" strike="noStrike" baseline="0" dirty="0">
                <a:latin typeface="Century Schoolbook"/>
              </a:rPr>
              <a:t>Zonas Francas </a:t>
            </a:r>
          </a:p>
          <a:p>
            <a:pPr>
              <a:lnSpc>
                <a:spcPct val="150000"/>
              </a:lnSpc>
            </a:pPr>
            <a:r>
              <a:rPr lang="es-CL" sz="2400" b="0" i="0" u="none" strike="noStrike" baseline="0" dirty="0">
                <a:latin typeface="Wingdings"/>
              </a:rPr>
              <a:t></a:t>
            </a:r>
            <a:r>
              <a:rPr lang="es-CL" sz="2400" b="0" i="0" u="none" strike="noStrike" baseline="0" dirty="0">
                <a:latin typeface="Century Schoolbook"/>
              </a:rPr>
              <a:t>Sector Exportador </a:t>
            </a:r>
          </a:p>
          <a:p>
            <a:pPr>
              <a:lnSpc>
                <a:spcPct val="150000"/>
              </a:lnSpc>
            </a:pPr>
            <a:r>
              <a:rPr lang="es-CL" sz="2400" b="0" i="0" u="none" strike="noStrike" baseline="0" dirty="0">
                <a:latin typeface="Wingdings"/>
              </a:rPr>
              <a:t></a:t>
            </a:r>
            <a:r>
              <a:rPr lang="es-CL" sz="2400" b="0" i="0" u="none" strike="noStrike" baseline="0" dirty="0">
                <a:latin typeface="Century Schoolbook"/>
              </a:rPr>
              <a:t>Sector Forestal </a:t>
            </a:r>
          </a:p>
          <a:p>
            <a:pPr>
              <a:lnSpc>
                <a:spcPct val="150000"/>
              </a:lnSpc>
            </a:pPr>
            <a:r>
              <a:rPr lang="es-CL" sz="2400" b="0" i="0" u="none" strike="noStrike" baseline="0" dirty="0">
                <a:latin typeface="Wingdings"/>
              </a:rPr>
              <a:t></a:t>
            </a:r>
            <a:r>
              <a:rPr lang="es-CL" sz="2400" b="0" i="0" u="none" strike="noStrike" baseline="0" dirty="0">
                <a:latin typeface="Century Schoolbook"/>
              </a:rPr>
              <a:t>Sector Construcción </a:t>
            </a:r>
          </a:p>
          <a:p>
            <a:pPr>
              <a:lnSpc>
                <a:spcPct val="150000"/>
              </a:lnSpc>
            </a:pPr>
            <a:r>
              <a:rPr lang="es-CL" sz="2400" b="0" i="0" u="none" strike="noStrike" baseline="0" dirty="0">
                <a:latin typeface="Wingdings"/>
              </a:rPr>
              <a:t></a:t>
            </a:r>
            <a:r>
              <a:rPr lang="es-CL" sz="2400" b="0" i="0" u="none" strike="noStrike" baseline="0" dirty="0">
                <a:latin typeface="Century Schoolbook"/>
              </a:rPr>
              <a:t>Adquisición de viviendas </a:t>
            </a:r>
          </a:p>
          <a:p>
            <a:pPr>
              <a:lnSpc>
                <a:spcPct val="150000"/>
              </a:lnSpc>
            </a:pPr>
            <a:r>
              <a:rPr lang="es-CL" sz="2400" b="0" i="0" u="none" strike="noStrike" baseline="0" dirty="0">
                <a:latin typeface="Wingdings"/>
              </a:rPr>
              <a:t></a:t>
            </a:r>
            <a:r>
              <a:rPr lang="es-CL" sz="2400" b="0" i="0" u="none" strike="noStrike" baseline="0" dirty="0">
                <a:latin typeface="Century Schoolbook"/>
              </a:rPr>
              <a:t>etc. </a:t>
            </a:r>
          </a:p>
          <a:p>
            <a:pPr>
              <a:lnSpc>
                <a:spcPct val="150000"/>
              </a:lnSpc>
            </a:pPr>
            <a:r>
              <a:rPr lang="es-CL" sz="2400" b="0" i="0" u="none" strike="noStrike" baseline="0" dirty="0">
                <a:latin typeface="Wingdings 2"/>
              </a:rPr>
              <a:t></a:t>
            </a:r>
            <a:r>
              <a:rPr lang="es-CL" sz="2400" b="0" i="0" u="none" strike="noStrike" baseline="0" dirty="0" err="1">
                <a:latin typeface="Century Schoolbook"/>
              </a:rPr>
              <a:t>A</a:t>
            </a:r>
            <a:r>
              <a:rPr lang="es-CL" sz="2400" dirty="0" err="1"/>
              <a:t>veces</a:t>
            </a:r>
            <a:r>
              <a:rPr lang="es-CL" sz="2400" dirty="0"/>
              <a:t> genera una negación de la equidad </a:t>
            </a:r>
          </a:p>
          <a:p>
            <a:pPr>
              <a:lnSpc>
                <a:spcPct val="150000"/>
              </a:lnSpc>
            </a:pPr>
            <a:endParaRPr lang="es-CL" sz="2400" b="0" i="0" u="none" strike="noStrike" baseline="0" dirty="0">
              <a:latin typeface="Century Schoolbook"/>
            </a:endParaRPr>
          </a:p>
        </p:txBody>
      </p:sp>
    </p:spTree>
    <p:extLst>
      <p:ext uri="{BB962C8B-B14F-4D97-AF65-F5344CB8AC3E}">
        <p14:creationId xmlns:p14="http://schemas.microsoft.com/office/powerpoint/2010/main" val="36788585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99592" y="980728"/>
            <a:ext cx="756084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L" sz="1000" b="0" i="0" u="none" strike="noStrike" baseline="0" dirty="0">
              <a:solidFill>
                <a:srgbClr val="000000"/>
              </a:solidFill>
              <a:latin typeface="Tahoma"/>
            </a:endParaRPr>
          </a:p>
          <a:p>
            <a:pPr>
              <a:lnSpc>
                <a:spcPct val="150000"/>
              </a:lnSpc>
            </a:pPr>
            <a:r>
              <a:rPr lang="es-CL" sz="2800" b="1" i="0" u="none" strike="noStrike" baseline="0" dirty="0">
                <a:latin typeface="Tahoma"/>
              </a:rPr>
              <a:t>FUNCIONES DEL SISTEMA TRIBUTARIO </a:t>
            </a:r>
            <a:endParaRPr lang="es-CL" sz="2800" b="0" i="0" u="none" strike="noStrike" baseline="0" dirty="0">
              <a:latin typeface="Tahoma"/>
            </a:endParaRPr>
          </a:p>
          <a:p>
            <a:pPr>
              <a:lnSpc>
                <a:spcPct val="150000"/>
              </a:lnSpc>
            </a:pPr>
            <a:r>
              <a:rPr lang="es-CL" sz="2400" b="0" i="0" u="none" strike="noStrike" baseline="0" dirty="0">
                <a:latin typeface="Wingdings"/>
              </a:rPr>
              <a:t></a:t>
            </a:r>
            <a:r>
              <a:rPr lang="es-CL" sz="2800" b="0" i="0" u="none" strike="noStrike" baseline="0" dirty="0">
                <a:solidFill>
                  <a:srgbClr val="FF0000"/>
                </a:solidFill>
                <a:latin typeface="Century Schoolbook"/>
              </a:rPr>
              <a:t>Función Fiscal </a:t>
            </a:r>
          </a:p>
          <a:p>
            <a:pPr>
              <a:lnSpc>
                <a:spcPct val="150000"/>
              </a:lnSpc>
            </a:pPr>
            <a:r>
              <a:rPr lang="es-CL" sz="2400" b="0" i="0" u="none" strike="noStrike" baseline="0" dirty="0">
                <a:latin typeface="Wingdings 2"/>
              </a:rPr>
              <a:t></a:t>
            </a:r>
            <a:r>
              <a:rPr lang="es-CL" sz="2400" b="0" i="0" u="none" strike="noStrike" baseline="0" dirty="0">
                <a:latin typeface="Century Schoolbook"/>
              </a:rPr>
              <a:t>Capacidad de tener una estructura tributaria para obtener recursos de los particulares, a fin de traspasarlos al Fisco, para que pueda financiar el gasto público. </a:t>
            </a:r>
          </a:p>
        </p:txBody>
      </p:sp>
    </p:spTree>
    <p:extLst>
      <p:ext uri="{BB962C8B-B14F-4D97-AF65-F5344CB8AC3E}">
        <p14:creationId xmlns:p14="http://schemas.microsoft.com/office/powerpoint/2010/main" val="23663729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836712"/>
            <a:ext cx="8280920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L" sz="1000" b="0" i="0" u="none" strike="noStrike" baseline="0" dirty="0">
              <a:solidFill>
                <a:srgbClr val="000000"/>
              </a:solidFill>
              <a:latin typeface="Tahoma"/>
            </a:endParaRPr>
          </a:p>
          <a:p>
            <a:pPr>
              <a:lnSpc>
                <a:spcPct val="150000"/>
              </a:lnSpc>
            </a:pPr>
            <a:r>
              <a:rPr lang="es-CL" sz="2800" b="1" i="0" u="none" strike="noStrike" baseline="0" dirty="0">
                <a:latin typeface="Tahoma"/>
              </a:rPr>
              <a:t>FUNCIONES DEL SISTEMA TRIBUTARIO </a:t>
            </a:r>
          </a:p>
          <a:p>
            <a:pPr>
              <a:lnSpc>
                <a:spcPct val="150000"/>
              </a:lnSpc>
            </a:pPr>
            <a:r>
              <a:rPr lang="es-CL" sz="2400" b="0" i="0" u="none" strike="noStrike" baseline="0" dirty="0">
                <a:latin typeface="Wingdings"/>
              </a:rPr>
              <a:t></a:t>
            </a:r>
            <a:r>
              <a:rPr lang="es-CL" sz="2800" b="0" i="0" u="none" strike="noStrike" baseline="0" dirty="0">
                <a:solidFill>
                  <a:srgbClr val="FF0000"/>
                </a:solidFill>
                <a:latin typeface="Century Schoolbook"/>
              </a:rPr>
              <a:t>Función Económica </a:t>
            </a:r>
          </a:p>
          <a:p>
            <a:pPr>
              <a:lnSpc>
                <a:spcPct val="150000"/>
              </a:lnSpc>
            </a:pPr>
            <a:r>
              <a:rPr lang="es-CL" sz="2400" b="0" i="0" u="none" strike="noStrike" baseline="0" dirty="0">
                <a:latin typeface="Wingdings 2"/>
              </a:rPr>
              <a:t></a:t>
            </a:r>
            <a:r>
              <a:rPr lang="es-CL" sz="2400" b="0" i="0" u="none" strike="noStrike" baseline="0" dirty="0">
                <a:latin typeface="Century Schoolbook"/>
              </a:rPr>
              <a:t>Herramienta para influir en la vida económica del país: </a:t>
            </a:r>
          </a:p>
          <a:p>
            <a:pPr>
              <a:lnSpc>
                <a:spcPct val="150000"/>
              </a:lnSpc>
            </a:pPr>
            <a:r>
              <a:rPr lang="es-CL" sz="2400" b="0" i="0" u="none" strike="noStrike" baseline="0" dirty="0">
                <a:latin typeface="Wingdings"/>
              </a:rPr>
              <a:t></a:t>
            </a:r>
            <a:r>
              <a:rPr lang="es-CL" sz="2400" b="0" i="0" u="none" strike="noStrike" baseline="0" dirty="0">
                <a:latin typeface="Century Schoolbook"/>
              </a:rPr>
              <a:t>Protección Industria Nacional </a:t>
            </a:r>
          </a:p>
          <a:p>
            <a:pPr>
              <a:lnSpc>
                <a:spcPct val="150000"/>
              </a:lnSpc>
            </a:pPr>
            <a:r>
              <a:rPr lang="es-CL" sz="2400" b="0" i="0" u="none" strike="noStrike" baseline="0" dirty="0">
                <a:latin typeface="Wingdings"/>
              </a:rPr>
              <a:t></a:t>
            </a:r>
            <a:r>
              <a:rPr lang="es-CL" sz="2400" b="0" i="0" u="none" strike="noStrike" baseline="0" dirty="0">
                <a:latin typeface="Century Schoolbook"/>
              </a:rPr>
              <a:t>Atraer Capitales Extranjeros </a:t>
            </a:r>
          </a:p>
          <a:p>
            <a:pPr>
              <a:lnSpc>
                <a:spcPct val="150000"/>
              </a:lnSpc>
            </a:pPr>
            <a:r>
              <a:rPr lang="es-CL" sz="2400" b="0" i="0" u="none" strike="noStrike" baseline="0" dirty="0">
                <a:latin typeface="Wingdings"/>
              </a:rPr>
              <a:t></a:t>
            </a:r>
            <a:r>
              <a:rPr lang="es-CL" sz="2400" b="0" i="0" u="none" strike="noStrike" baseline="0" dirty="0">
                <a:latin typeface="Century Schoolbook"/>
              </a:rPr>
              <a:t>Aumentar el empleo </a:t>
            </a:r>
          </a:p>
          <a:p>
            <a:pPr>
              <a:lnSpc>
                <a:spcPct val="150000"/>
              </a:lnSpc>
            </a:pPr>
            <a:r>
              <a:rPr lang="es-CL" sz="2400" b="0" i="0" u="none" strike="noStrike" baseline="0" dirty="0">
                <a:latin typeface="Wingdings"/>
              </a:rPr>
              <a:t></a:t>
            </a:r>
            <a:r>
              <a:rPr lang="es-CL" sz="2400" b="0" i="0" u="none" strike="noStrike" baseline="0" dirty="0">
                <a:latin typeface="Century Schoolbook"/>
              </a:rPr>
              <a:t>Redistribuir la renta nacional </a:t>
            </a:r>
          </a:p>
        </p:txBody>
      </p:sp>
    </p:spTree>
    <p:extLst>
      <p:ext uri="{BB962C8B-B14F-4D97-AF65-F5344CB8AC3E}">
        <p14:creationId xmlns:p14="http://schemas.microsoft.com/office/powerpoint/2010/main" val="36766815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92200" y="692696"/>
            <a:ext cx="7552208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L" sz="1000" b="0" i="0" u="none" strike="noStrike" baseline="0" dirty="0">
              <a:solidFill>
                <a:srgbClr val="000000"/>
              </a:solidFill>
              <a:latin typeface="Wingdings"/>
            </a:endParaRPr>
          </a:p>
          <a:p>
            <a:endParaRPr lang="es-CL" sz="1000" b="0" i="0" u="none" strike="noStrike" baseline="0" dirty="0">
              <a:latin typeface="Wingdings"/>
            </a:endParaRPr>
          </a:p>
          <a:p>
            <a:pPr>
              <a:lnSpc>
                <a:spcPct val="150000"/>
              </a:lnSpc>
            </a:pPr>
            <a:r>
              <a:rPr lang="es-CL" sz="1400" b="0" i="0" u="none" strike="noStrike" baseline="0" dirty="0">
                <a:latin typeface="Wingdings"/>
              </a:rPr>
              <a:t></a:t>
            </a:r>
            <a:r>
              <a:rPr lang="es-CL" sz="3200" b="1" i="0" u="none" strike="noStrike" baseline="0" dirty="0">
                <a:solidFill>
                  <a:srgbClr val="FF0000"/>
                </a:solidFill>
                <a:latin typeface="Century Schoolbook"/>
              </a:rPr>
              <a:t>Función Social </a:t>
            </a:r>
          </a:p>
          <a:p>
            <a:pPr>
              <a:lnSpc>
                <a:spcPct val="150000"/>
              </a:lnSpc>
            </a:pPr>
            <a:r>
              <a:rPr lang="es-CL" sz="2400" b="0" i="0" u="none" strike="noStrike" baseline="0" dirty="0">
                <a:latin typeface="Wingdings 2"/>
              </a:rPr>
              <a:t></a:t>
            </a:r>
            <a:r>
              <a:rPr lang="es-CL" sz="2400" b="0" i="0" u="none" strike="noStrike" baseline="0" dirty="0">
                <a:latin typeface="Century Schoolbook"/>
              </a:rPr>
              <a:t>Redistribuir el ingreso a través del gasto público: </a:t>
            </a:r>
          </a:p>
          <a:p>
            <a:pPr>
              <a:lnSpc>
                <a:spcPct val="150000"/>
              </a:lnSpc>
            </a:pPr>
            <a:r>
              <a:rPr lang="es-CL" sz="2400" b="0" i="0" u="none" strike="noStrike" baseline="0" dirty="0">
                <a:latin typeface="Wingdings"/>
              </a:rPr>
              <a:t></a:t>
            </a:r>
            <a:r>
              <a:rPr lang="es-CL" sz="2400" b="0" i="0" u="none" strike="noStrike" baseline="0" dirty="0">
                <a:latin typeface="Century Schoolbook"/>
              </a:rPr>
              <a:t>Construcción viviendas populares </a:t>
            </a:r>
          </a:p>
          <a:p>
            <a:pPr>
              <a:lnSpc>
                <a:spcPct val="150000"/>
              </a:lnSpc>
            </a:pPr>
            <a:r>
              <a:rPr lang="es-CL" sz="2400" b="0" i="0" u="none" strike="noStrike" baseline="0" dirty="0">
                <a:latin typeface="Wingdings"/>
              </a:rPr>
              <a:t></a:t>
            </a:r>
            <a:r>
              <a:rPr lang="es-CL" sz="2400" b="0" i="0" u="none" strike="noStrike" baseline="0" dirty="0">
                <a:latin typeface="Century Schoolbook"/>
              </a:rPr>
              <a:t>Subsidios </a:t>
            </a:r>
          </a:p>
          <a:p>
            <a:pPr>
              <a:lnSpc>
                <a:spcPct val="150000"/>
              </a:lnSpc>
            </a:pPr>
            <a:r>
              <a:rPr lang="es-CL" sz="2400" b="0" i="0" u="none" strike="noStrike" baseline="0" dirty="0">
                <a:latin typeface="Wingdings"/>
              </a:rPr>
              <a:t></a:t>
            </a:r>
            <a:r>
              <a:rPr lang="es-CL" sz="2400" b="0" i="0" u="none" strike="noStrike" baseline="0" dirty="0">
                <a:latin typeface="Century Schoolbook"/>
              </a:rPr>
              <a:t>Educación </a:t>
            </a:r>
          </a:p>
          <a:p>
            <a:pPr>
              <a:lnSpc>
                <a:spcPct val="150000"/>
              </a:lnSpc>
            </a:pPr>
            <a:r>
              <a:rPr lang="es-CL" sz="2400" b="0" i="0" u="none" strike="noStrike" baseline="0" dirty="0">
                <a:latin typeface="Wingdings"/>
              </a:rPr>
              <a:t></a:t>
            </a:r>
            <a:r>
              <a:rPr lang="es-CL" sz="2400" b="0" i="0" u="none" strike="noStrike" baseline="0" dirty="0">
                <a:latin typeface="Century Schoolbook"/>
              </a:rPr>
              <a:t>Salud </a:t>
            </a:r>
          </a:p>
          <a:p>
            <a:pPr>
              <a:lnSpc>
                <a:spcPct val="150000"/>
              </a:lnSpc>
            </a:pPr>
            <a:r>
              <a:rPr lang="es-CL" sz="2400" b="0" i="0" u="none" strike="noStrike" baseline="0" dirty="0">
                <a:latin typeface="Wingdings"/>
              </a:rPr>
              <a:t></a:t>
            </a:r>
            <a:r>
              <a:rPr lang="es-CL" sz="2400" b="0" i="0" u="none" strike="noStrike" baseline="0" dirty="0">
                <a:latin typeface="Century Schoolbook"/>
              </a:rPr>
              <a:t>Alimentación sectores más necesitados </a:t>
            </a:r>
          </a:p>
        </p:txBody>
      </p:sp>
    </p:spTree>
    <p:extLst>
      <p:ext uri="{BB962C8B-B14F-4D97-AF65-F5344CB8AC3E}">
        <p14:creationId xmlns:p14="http://schemas.microsoft.com/office/powerpoint/2010/main" val="7553695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77888" y="1028343"/>
            <a:ext cx="7056784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L" sz="1050" b="0" i="0" u="none" strike="noStrike" baseline="0" dirty="0">
              <a:solidFill>
                <a:srgbClr val="000000"/>
              </a:solidFill>
              <a:latin typeface="Wingdings"/>
            </a:endParaRPr>
          </a:p>
          <a:p>
            <a:endParaRPr lang="es-CL" sz="1050" b="0" i="0" u="none" strike="noStrike" baseline="0" dirty="0">
              <a:latin typeface="Wingdings"/>
            </a:endParaRPr>
          </a:p>
          <a:p>
            <a:pPr>
              <a:lnSpc>
                <a:spcPct val="150000"/>
              </a:lnSpc>
            </a:pPr>
            <a:r>
              <a:rPr lang="es-CL" sz="1600" b="0" i="0" u="none" strike="noStrike" baseline="0" dirty="0">
                <a:latin typeface="Wingdings"/>
              </a:rPr>
              <a:t></a:t>
            </a:r>
            <a:r>
              <a:rPr lang="es-CL" sz="3200" b="0" i="0" u="none" strike="noStrike" baseline="0" dirty="0">
                <a:solidFill>
                  <a:srgbClr val="FF0000"/>
                </a:solidFill>
                <a:latin typeface="Century Schoolbook"/>
              </a:rPr>
              <a:t>Función Estabilizadora: </a:t>
            </a:r>
          </a:p>
          <a:p>
            <a:pPr>
              <a:lnSpc>
                <a:spcPct val="150000"/>
              </a:lnSpc>
            </a:pPr>
            <a:r>
              <a:rPr lang="es-CL" sz="2400" b="1" i="0" u="none" strike="noStrike" baseline="0" dirty="0">
                <a:latin typeface="Century Schoolbook"/>
              </a:rPr>
              <a:t>Control de los agentes económicos </a:t>
            </a:r>
            <a:endParaRPr lang="es-CL" sz="2400" b="0" i="0" u="none" strike="noStrike" baseline="0" dirty="0">
              <a:latin typeface="Century Schoolbook"/>
            </a:endParaRPr>
          </a:p>
          <a:p>
            <a:pPr>
              <a:lnSpc>
                <a:spcPct val="150000"/>
              </a:lnSpc>
            </a:pPr>
            <a:r>
              <a:rPr lang="es-CL" sz="3200" b="0" i="0" u="none" strike="noStrike" baseline="0" dirty="0">
                <a:solidFill>
                  <a:srgbClr val="FF0000"/>
                </a:solidFill>
                <a:latin typeface="Courier New"/>
              </a:rPr>
              <a:t>o</a:t>
            </a:r>
            <a:r>
              <a:rPr lang="es-CL" sz="3200" b="0" i="0" u="none" strike="noStrike" baseline="0" dirty="0">
                <a:solidFill>
                  <a:srgbClr val="FF0000"/>
                </a:solidFill>
                <a:latin typeface="Century Schoolbook"/>
              </a:rPr>
              <a:t>Función Reguladora: </a:t>
            </a:r>
          </a:p>
          <a:p>
            <a:pPr>
              <a:lnSpc>
                <a:spcPct val="150000"/>
              </a:lnSpc>
            </a:pPr>
            <a:endParaRPr lang="es-CL" sz="2400" b="0" i="0" u="none" strike="noStrike" baseline="0" dirty="0">
              <a:latin typeface="Century Schoolbook"/>
            </a:endParaRPr>
          </a:p>
          <a:p>
            <a:pPr>
              <a:lnSpc>
                <a:spcPct val="150000"/>
              </a:lnSpc>
            </a:pPr>
            <a:r>
              <a:rPr lang="es-CL" sz="2400" b="1" i="0" u="none" strike="noStrike" baseline="0" dirty="0">
                <a:latin typeface="Century Schoolbook"/>
              </a:rPr>
              <a:t>Establece el marco legal para todos los agentes 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20190985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92448" y="332656"/>
            <a:ext cx="7767984" cy="51475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L" sz="1050" b="0" i="0" u="none" strike="noStrike" baseline="0" dirty="0">
              <a:solidFill>
                <a:srgbClr val="000000"/>
              </a:solidFill>
              <a:latin typeface="Tahoma"/>
            </a:endParaRPr>
          </a:p>
          <a:p>
            <a:r>
              <a:rPr lang="es-CL" sz="2400" b="1" i="0" u="none" strike="noStrike" baseline="0" dirty="0">
                <a:latin typeface="Tahoma"/>
              </a:rPr>
              <a:t>REQUISITOS DEL SISTEMA TRIBUTARIO: </a:t>
            </a:r>
            <a:endParaRPr lang="es-CL" sz="2400" b="0" i="0" u="none" strike="noStrike" baseline="0" dirty="0">
              <a:latin typeface="Tahoma"/>
            </a:endParaRPr>
          </a:p>
          <a:p>
            <a:pPr>
              <a:lnSpc>
                <a:spcPct val="150000"/>
              </a:lnSpc>
            </a:pPr>
            <a:r>
              <a:rPr lang="es-CL" sz="2800" b="0" i="0" u="none" strike="noStrike" baseline="0" dirty="0">
                <a:latin typeface="Wingdings"/>
              </a:rPr>
              <a:t></a:t>
            </a:r>
            <a:r>
              <a:rPr lang="es-CL" sz="2800" b="0" i="0" u="none" strike="noStrike" baseline="0" dirty="0">
                <a:solidFill>
                  <a:srgbClr val="FF0000"/>
                </a:solidFill>
                <a:latin typeface="Century Schoolbook"/>
              </a:rPr>
              <a:t>Desde el punto de vista fiscal: </a:t>
            </a:r>
          </a:p>
          <a:p>
            <a:pPr>
              <a:lnSpc>
                <a:spcPct val="150000"/>
              </a:lnSpc>
            </a:pPr>
            <a:r>
              <a:rPr lang="es-CL" sz="2800" b="0" i="0" u="none" strike="noStrike" baseline="0" dirty="0">
                <a:latin typeface="Wingdings 2"/>
              </a:rPr>
              <a:t></a:t>
            </a:r>
            <a:r>
              <a:rPr lang="es-CL" sz="2800" b="0" i="0" u="none" strike="noStrike" baseline="0" dirty="0">
                <a:latin typeface="Century Schoolbook"/>
              </a:rPr>
              <a:t>Debe ser capaz de financiar el gasto</a:t>
            </a:r>
            <a:r>
              <a:rPr lang="es-CL" sz="2800" b="0" i="0" u="none" strike="noStrike" dirty="0">
                <a:latin typeface="Century Schoolbook"/>
              </a:rPr>
              <a:t> </a:t>
            </a:r>
            <a:r>
              <a:rPr lang="es-CL" sz="2800" b="0" i="0" u="none" strike="noStrike" baseline="0" dirty="0">
                <a:latin typeface="Century Schoolbook"/>
              </a:rPr>
              <a:t>público </a:t>
            </a:r>
          </a:p>
          <a:p>
            <a:pPr>
              <a:lnSpc>
                <a:spcPct val="150000"/>
              </a:lnSpc>
            </a:pPr>
            <a:r>
              <a:rPr lang="es-CL" sz="2800" b="0" i="0" u="none" strike="noStrike" baseline="0" dirty="0">
                <a:latin typeface="Wingdings"/>
              </a:rPr>
              <a:t></a:t>
            </a:r>
            <a:r>
              <a:rPr lang="es-CL" sz="2800" b="0" i="0" u="none" strike="noStrike" baseline="0" dirty="0">
                <a:solidFill>
                  <a:srgbClr val="FF0000"/>
                </a:solidFill>
                <a:latin typeface="Century Schoolbook"/>
              </a:rPr>
              <a:t>Desde el punto de vista económico</a:t>
            </a:r>
            <a:r>
              <a:rPr lang="es-CL" sz="2800" b="0" i="0" u="none" strike="noStrike" baseline="0" dirty="0">
                <a:latin typeface="Century Schoolbook"/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es-CL" sz="2800" b="0" i="0" u="none" strike="noStrike" baseline="0" dirty="0">
                <a:latin typeface="Wingdings 2"/>
              </a:rPr>
              <a:t></a:t>
            </a:r>
            <a:r>
              <a:rPr lang="es-CL" sz="2800" b="0" i="0" u="none" strike="noStrike" baseline="0" dirty="0">
                <a:latin typeface="Century Schoolbook"/>
              </a:rPr>
              <a:t>Deben tener flexibilidad para convertir los tributos, en </a:t>
            </a:r>
            <a:r>
              <a:rPr lang="es-CL" sz="2800" b="1" i="0" u="none" strike="noStrike" baseline="0" dirty="0">
                <a:latin typeface="Century Schoolbook"/>
              </a:rPr>
              <a:t>un instrumento activador </a:t>
            </a:r>
            <a:r>
              <a:rPr lang="es-CL" sz="2800" b="0" i="0" u="none" strike="noStrike" baseline="0" dirty="0">
                <a:latin typeface="Century Schoolbook"/>
              </a:rPr>
              <a:t>de la economía, y no ser una traba para su desarrollo. </a:t>
            </a:r>
          </a:p>
        </p:txBody>
      </p:sp>
    </p:spTree>
    <p:extLst>
      <p:ext uri="{BB962C8B-B14F-4D97-AF65-F5344CB8AC3E}">
        <p14:creationId xmlns:p14="http://schemas.microsoft.com/office/powerpoint/2010/main" val="36307679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1736229"/>
            <a:ext cx="820891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L" sz="1000" b="0" i="0" u="none" strike="noStrike" baseline="0" dirty="0">
              <a:solidFill>
                <a:srgbClr val="000000"/>
              </a:solidFill>
              <a:latin typeface="Century Schoolbook"/>
            </a:endParaRPr>
          </a:p>
          <a:p>
            <a:r>
              <a:rPr lang="es-CL" sz="2800" b="0" i="0" u="none" strike="noStrike" baseline="0" dirty="0">
                <a:solidFill>
                  <a:srgbClr val="C00000"/>
                </a:solidFill>
                <a:latin typeface="Century Schoolbook"/>
              </a:rPr>
              <a:t>Desde el punto de vista social: </a:t>
            </a:r>
          </a:p>
          <a:p>
            <a:pPr>
              <a:lnSpc>
                <a:spcPct val="150000"/>
              </a:lnSpc>
            </a:pPr>
            <a:r>
              <a:rPr lang="es-CL" sz="2400" b="0" i="0" u="none" strike="noStrike" baseline="0" dirty="0">
                <a:latin typeface="Wingdings 2"/>
              </a:rPr>
              <a:t></a:t>
            </a:r>
            <a:r>
              <a:rPr lang="es-CL" sz="2400" b="0" i="0" u="none" strike="noStrike" baseline="0" dirty="0">
                <a:latin typeface="Century Schoolbook"/>
              </a:rPr>
              <a:t>Que los tributos ocasionen un mínimo sacrificio al contribuyente, y que se distribuyan </a:t>
            </a:r>
            <a:r>
              <a:rPr lang="es-CL" sz="2400" b="1" i="0" u="none" strike="noStrike" baseline="0" dirty="0">
                <a:latin typeface="Century Schoolbook"/>
              </a:rPr>
              <a:t>equitativamente </a:t>
            </a:r>
            <a:r>
              <a:rPr lang="es-CL" sz="2400" b="0" i="0" u="none" strike="noStrike" baseline="0" dirty="0">
                <a:latin typeface="Century Schoolbook"/>
              </a:rPr>
              <a:t>entre los ciudadanos según su capacidad de contribución. </a:t>
            </a:r>
          </a:p>
          <a:p>
            <a:pPr>
              <a:lnSpc>
                <a:spcPct val="150000"/>
              </a:lnSpc>
            </a:pPr>
            <a:r>
              <a:rPr lang="es-CL" sz="2400" b="0" i="0" u="none" strike="noStrike" baseline="0" dirty="0">
                <a:latin typeface="Wingdings"/>
              </a:rPr>
              <a:t></a:t>
            </a:r>
            <a:r>
              <a:rPr lang="es-CL" sz="2400" b="0" i="0" u="none" strike="noStrike" baseline="0" dirty="0">
                <a:latin typeface="Century Schoolbook"/>
              </a:rPr>
              <a:t>Desde el punto de vista administrativo: </a:t>
            </a:r>
          </a:p>
          <a:p>
            <a:pPr>
              <a:lnSpc>
                <a:spcPct val="150000"/>
              </a:lnSpc>
            </a:pPr>
            <a:r>
              <a:rPr lang="es-CL" sz="2400" b="0" i="0" u="none" strike="noStrike" baseline="0" dirty="0">
                <a:latin typeface="Wingdings 2"/>
              </a:rPr>
              <a:t></a:t>
            </a:r>
            <a:r>
              <a:rPr lang="es-CL" sz="2400" b="0" i="0" u="none" strike="noStrike" baseline="0" dirty="0">
                <a:latin typeface="Century Schoolbook"/>
              </a:rPr>
              <a:t>Que el sistema sea lo más </a:t>
            </a:r>
            <a:r>
              <a:rPr lang="es-CL" sz="2400" b="1" i="0" u="none" strike="noStrike" baseline="0" dirty="0">
                <a:latin typeface="Century Schoolbook"/>
              </a:rPr>
              <a:t>simple </a:t>
            </a:r>
            <a:r>
              <a:rPr lang="es-CL" sz="2400" b="0" i="0" u="none" strike="noStrike" baseline="0" dirty="0">
                <a:latin typeface="Century Schoolbook"/>
              </a:rPr>
              <a:t>posible, para que el contribuyente conozca la forma de calcularlo, su pago, la fecha, el lugar, etc. </a:t>
            </a:r>
          </a:p>
        </p:txBody>
      </p:sp>
    </p:spTree>
    <p:extLst>
      <p:ext uri="{BB962C8B-B14F-4D97-AF65-F5344CB8AC3E}">
        <p14:creationId xmlns:p14="http://schemas.microsoft.com/office/powerpoint/2010/main" val="2165198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39552" y="836712"/>
            <a:ext cx="7776864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L" sz="1000" b="0" i="0" u="none" strike="noStrike" baseline="0" dirty="0">
              <a:solidFill>
                <a:srgbClr val="000000"/>
              </a:solidFill>
              <a:latin typeface="Wingdings"/>
            </a:endParaRPr>
          </a:p>
          <a:p>
            <a:endParaRPr lang="es-CL" sz="1000" b="0" i="0" u="none" strike="noStrike" baseline="0" dirty="0">
              <a:latin typeface="Wingdings"/>
            </a:endParaRPr>
          </a:p>
          <a:p>
            <a:r>
              <a:rPr lang="es-CL" sz="1600" b="0" i="0" u="none" strike="noStrike" baseline="0" dirty="0">
                <a:latin typeface="Wingdings"/>
              </a:rPr>
              <a:t></a:t>
            </a:r>
            <a:r>
              <a:rPr lang="es-CL" sz="2800" b="1" i="1" u="none" strike="noStrike" baseline="0" dirty="0">
                <a:latin typeface="Century Schoolbook"/>
              </a:rPr>
              <a:t>Definición de Impuesto</a:t>
            </a:r>
            <a:r>
              <a:rPr lang="es-CL" sz="2800" b="0" i="0" u="none" strike="noStrike" baseline="0" dirty="0">
                <a:latin typeface="Century Schoolbook"/>
              </a:rPr>
              <a:t>: </a:t>
            </a:r>
          </a:p>
          <a:p>
            <a:r>
              <a:rPr lang="es-CL" sz="2800" b="0" i="0" u="none" strike="noStrike" baseline="0" dirty="0">
                <a:latin typeface="Wingdings 2"/>
              </a:rPr>
              <a:t></a:t>
            </a:r>
            <a:r>
              <a:rPr lang="es-CL" sz="2800" b="0" i="0" u="none" strike="noStrike" baseline="0" dirty="0">
                <a:latin typeface="Century Schoolbook"/>
              </a:rPr>
              <a:t>“Es una contribución que hacen los ciudadanos al Estado en dinero o especies, sin que éste entregue una prestación directa a cambio de ésta.” </a:t>
            </a:r>
          </a:p>
          <a:p>
            <a:r>
              <a:rPr lang="es-CL" sz="2800" b="0" i="0" u="none" strike="noStrike" baseline="0" dirty="0">
                <a:latin typeface="Wingdings 2"/>
              </a:rPr>
              <a:t></a:t>
            </a:r>
            <a:r>
              <a:rPr lang="es-CL" sz="2800" b="0" i="0" u="none" strike="noStrike" baseline="0" dirty="0">
                <a:latin typeface="Century Schoolbook"/>
              </a:rPr>
              <a:t>“Es la cantidad de dinero que el Estado exige a las economías privadas, en uso de su poder coercitivo, sin proporcionarle al contribuyente, en el momento del pago, un servicio o prestación individual y está destinado a financiar los egresos del estado.” </a:t>
            </a:r>
          </a:p>
        </p:txBody>
      </p:sp>
    </p:spTree>
    <p:extLst>
      <p:ext uri="{BB962C8B-B14F-4D97-AF65-F5344CB8AC3E}">
        <p14:creationId xmlns:p14="http://schemas.microsoft.com/office/powerpoint/2010/main" val="28186095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624386"/>
            <a:ext cx="7920880" cy="5609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L" sz="1050" b="0" i="0" u="none" strike="noStrike" baseline="0" dirty="0">
              <a:solidFill>
                <a:srgbClr val="000000"/>
              </a:solidFill>
              <a:latin typeface="Century Schoolbook"/>
            </a:endParaRPr>
          </a:p>
          <a:p>
            <a:pPr algn="ctr"/>
            <a:r>
              <a:rPr lang="es-CL" sz="2800" b="1" i="0" u="none" strike="noStrike" baseline="0" dirty="0">
                <a:latin typeface="Century Schoolbook"/>
              </a:rPr>
              <a:t>PRINCIPIOS FUNDAMENTALES DE LA NORMATIVA TRIBUTARIA </a:t>
            </a:r>
            <a:endParaRPr lang="es-CL" sz="2800" b="0" i="0" u="none" strike="noStrike" baseline="0" dirty="0">
              <a:latin typeface="Century Schoolbook"/>
            </a:endParaRPr>
          </a:p>
          <a:p>
            <a:r>
              <a:rPr lang="es-CL" sz="2400" b="0" i="0" u="none" strike="noStrike" baseline="0" dirty="0">
                <a:latin typeface="Wingdings"/>
              </a:rPr>
              <a:t></a:t>
            </a:r>
            <a:r>
              <a:rPr lang="es-CL" sz="2800" b="0" i="0" u="none" strike="noStrike" baseline="0" dirty="0">
                <a:solidFill>
                  <a:srgbClr val="C00000"/>
                </a:solidFill>
                <a:latin typeface="Century Schoolbook"/>
              </a:rPr>
              <a:t>a. </a:t>
            </a:r>
            <a:r>
              <a:rPr lang="es-CL" sz="2800" b="1" i="0" u="none" strike="noStrike" baseline="0" dirty="0">
                <a:solidFill>
                  <a:srgbClr val="C00000"/>
                </a:solidFill>
                <a:latin typeface="Century Schoolbook"/>
              </a:rPr>
              <a:t>Principio de Legalidad o Reserva: </a:t>
            </a:r>
            <a:endParaRPr lang="es-CL" sz="2800" b="0" i="0" u="none" strike="noStrike" baseline="0" dirty="0">
              <a:solidFill>
                <a:srgbClr val="C00000"/>
              </a:solidFill>
              <a:latin typeface="Century Schoolbook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es-CL" sz="2400" b="0" i="0" u="none" strike="noStrike" baseline="0" dirty="0">
                <a:latin typeface="Century Schoolbook"/>
              </a:rPr>
              <a:t>Según el cual los tributos deben ser creados y regulados en su sustancia sólo por ley, no por otras formas de norma jurídica (un decreto, circulares, etc.). Esto trae como consecuencia: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s-CL" sz="2400" b="0" i="0" u="none" strike="noStrike" baseline="0" dirty="0">
                <a:latin typeface="Century Schoolbook"/>
              </a:rPr>
              <a:t>Los tributos se aplican estrictamente como lo señala la ley respectiva (no se puede extender la ley tributaria a situaciones no descritas en ella).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s-CL" sz="2400" b="0" i="0" u="none" strike="noStrike" baseline="0" dirty="0">
                <a:latin typeface="Century Schoolbook"/>
              </a:rPr>
              <a:t>El poder ejecutivo sólo puede dictar normas para desarrollar el mandato legal y no para alterarlo. </a:t>
            </a:r>
          </a:p>
          <a:p>
            <a:r>
              <a:rPr lang="es-CL" sz="2400" b="0" i="0" u="none" strike="noStrike" baseline="0" dirty="0">
                <a:latin typeface="Century Schoolbook"/>
              </a:rPr>
              <a:t>Los acuerdos entre particulares sobre materia tributaria no valen para el Estado. 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18110655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39552" y="980728"/>
            <a:ext cx="79208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L" sz="1000" b="0" i="0" u="none" strike="noStrike" baseline="0" dirty="0">
              <a:solidFill>
                <a:srgbClr val="000000"/>
              </a:solidFill>
              <a:latin typeface="Wingdings"/>
            </a:endParaRPr>
          </a:p>
          <a:p>
            <a:endParaRPr lang="es-CL" sz="1000" b="0" i="0" u="none" strike="noStrike" baseline="0" dirty="0">
              <a:latin typeface="Wingdings"/>
            </a:endParaRPr>
          </a:p>
          <a:p>
            <a:r>
              <a:rPr lang="es-CL" sz="1100" b="0" i="0" u="none" strike="noStrike" baseline="0" dirty="0">
                <a:latin typeface="Wingdings"/>
              </a:rPr>
              <a:t></a:t>
            </a:r>
            <a:r>
              <a:rPr lang="es-CL" sz="2800" b="0" i="0" u="none" strike="noStrike" baseline="0" dirty="0">
                <a:solidFill>
                  <a:srgbClr val="C00000"/>
                </a:solidFill>
                <a:latin typeface="Century Schoolbook"/>
              </a:rPr>
              <a:t>b. </a:t>
            </a:r>
            <a:r>
              <a:rPr lang="es-CL" sz="2800" b="1" i="0" u="none" strike="noStrike" baseline="0" dirty="0">
                <a:solidFill>
                  <a:srgbClr val="C00000"/>
                </a:solidFill>
                <a:latin typeface="Century Schoolbook"/>
              </a:rPr>
              <a:t>Principio de Igualdad Tributaria: </a:t>
            </a:r>
            <a:endParaRPr lang="es-CL" sz="2800" b="0" i="0" u="none" strike="noStrike" baseline="0" dirty="0">
              <a:solidFill>
                <a:srgbClr val="C00000"/>
              </a:solidFill>
              <a:latin typeface="Century Schoolbook"/>
            </a:endParaRPr>
          </a:p>
          <a:p>
            <a:pPr>
              <a:lnSpc>
                <a:spcPct val="150000"/>
              </a:lnSpc>
            </a:pPr>
            <a:r>
              <a:rPr lang="es-CL" sz="2400" b="0" i="0" u="none" strike="noStrike" baseline="0" dirty="0">
                <a:latin typeface="Century Schoolbook"/>
              </a:rPr>
              <a:t>Es un derecho fundamental de la persona, asegurado a todos por la Constitución Política, “la igual repartición de los tributos en proporción a las rentas o en la progresión o forma que señale la ley”. Es un derecho fundamental consagrado en la Constitución Política, Art 19 Nº2: “En Chile no hay persona ni grupo privilegiados. Hombres y mujeres son iguales ante la ley. Ni la ley ni autoridad alguna podrán 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40285163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39552" y="866760"/>
            <a:ext cx="7920880" cy="5247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L" sz="1050" b="0" i="0" u="none" strike="noStrike" baseline="0" dirty="0">
              <a:solidFill>
                <a:srgbClr val="000000"/>
              </a:solidFill>
              <a:latin typeface="Century Schoolbook"/>
            </a:endParaRPr>
          </a:p>
          <a:p>
            <a:endParaRPr lang="es-CL" sz="1050" b="0" i="0" u="none" strike="noStrike" baseline="0" dirty="0">
              <a:latin typeface="Century Schoolbook"/>
            </a:endParaRPr>
          </a:p>
          <a:p>
            <a:r>
              <a:rPr lang="es-CL" sz="2800" b="1" i="0" u="none" strike="noStrike" baseline="0" dirty="0">
                <a:solidFill>
                  <a:srgbClr val="C00000"/>
                </a:solidFill>
                <a:latin typeface="Century Schoolbook"/>
              </a:rPr>
              <a:t>c. Principio de la No Discriminación </a:t>
            </a:r>
            <a:r>
              <a:rPr lang="es-CL" sz="2400" b="1" i="0" u="none" strike="noStrike" baseline="0" dirty="0">
                <a:latin typeface="Century Schoolbook"/>
              </a:rPr>
              <a:t>Arbitraria: </a:t>
            </a:r>
            <a:r>
              <a:rPr lang="es-CL" sz="2400" b="0" i="0" u="none" strike="noStrike" baseline="0" dirty="0">
                <a:latin typeface="Century Schoolbook"/>
              </a:rPr>
              <a:t>Este constituye una base esencial de todo nuestro ordenamiento jurídico, de modo que lo natural es que sea también observable en materia tributaria. </a:t>
            </a:r>
          </a:p>
          <a:p>
            <a:endParaRPr lang="es-CL" b="0" i="0" u="none" strike="noStrike" baseline="0" dirty="0">
              <a:latin typeface="Century Schoolbook"/>
            </a:endParaRPr>
          </a:p>
          <a:p>
            <a:r>
              <a:rPr lang="es-CL" sz="1200" b="0" i="0" u="none" strike="noStrike" baseline="0" dirty="0">
                <a:latin typeface="Wingdings"/>
              </a:rPr>
              <a:t></a:t>
            </a:r>
            <a:r>
              <a:rPr lang="es-CL" sz="2800" b="1" i="0" u="none" strike="noStrike" baseline="0" dirty="0">
                <a:solidFill>
                  <a:srgbClr val="C00000"/>
                </a:solidFill>
                <a:latin typeface="Century Schoolbook"/>
              </a:rPr>
              <a:t>d. Principio de Equidad</a:t>
            </a:r>
            <a:r>
              <a:rPr lang="es-CL" b="1" i="0" u="none" strike="noStrike" baseline="0" dirty="0">
                <a:solidFill>
                  <a:srgbClr val="C00000"/>
                </a:solidFill>
                <a:latin typeface="Century Schoolbook"/>
              </a:rPr>
              <a:t>: </a:t>
            </a:r>
          </a:p>
          <a:p>
            <a:r>
              <a:rPr lang="es-CL" sz="2400" b="0" i="0" u="none" strike="noStrike" baseline="0" dirty="0">
                <a:latin typeface="Century Schoolbook"/>
              </a:rPr>
              <a:t>Según el cual, la ley no puede establecer tributos manifiestamente desproporcionados o injustos. Al respecto hay teorías que dicen que el máximo tolerable de un tributo es el 50% del bien, renta o ingreso del contribuyente, más allá de esa medida estaríamos ante un tributo exorbitante o claramente desproporcionado e injusto. </a:t>
            </a:r>
          </a:p>
        </p:txBody>
      </p:sp>
    </p:spTree>
    <p:extLst>
      <p:ext uri="{BB962C8B-B14F-4D97-AF65-F5344CB8AC3E}">
        <p14:creationId xmlns:p14="http://schemas.microsoft.com/office/powerpoint/2010/main" val="5621842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9686A7B1-FB5B-40A9-9475-6A5EC56F441A}"/>
              </a:ext>
            </a:extLst>
          </p:cNvPr>
          <p:cNvSpPr txBox="1"/>
          <p:nvPr/>
        </p:nvSpPr>
        <p:spPr>
          <a:xfrm>
            <a:off x="395536" y="980728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CUESTIONARIO A RESPONDER EN WORD </a:t>
            </a:r>
          </a:p>
          <a:p>
            <a:r>
              <a:rPr lang="es-CL" dirty="0"/>
              <a:t>INSTRUCCIONES: encabezado y pie de pagina, hoja carta, márgenes 2-2-3-2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67A62EA7-7B38-407A-9AEF-1B8FDC9BAB72}"/>
              </a:ext>
            </a:extLst>
          </p:cNvPr>
          <p:cNvSpPr txBox="1"/>
          <p:nvPr/>
        </p:nvSpPr>
        <p:spPr>
          <a:xfrm>
            <a:off x="539552" y="1627059"/>
            <a:ext cx="799288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1.- Confeccionar vocabulario técnico y su definición con las siguientes palabras </a:t>
            </a:r>
          </a:p>
          <a:p>
            <a:pPr marL="342900" indent="-342900">
              <a:buFont typeface="+mj-lt"/>
              <a:buAutoNum type="alphaLcParenR"/>
            </a:pPr>
            <a:r>
              <a:rPr lang="es-CL" dirty="0"/>
              <a:t>Impuesto</a:t>
            </a:r>
          </a:p>
          <a:p>
            <a:pPr marL="342900" indent="-342900">
              <a:buFont typeface="+mj-lt"/>
              <a:buAutoNum type="alphaLcParenR"/>
            </a:pPr>
            <a:r>
              <a:rPr lang="es-CL" dirty="0"/>
              <a:t>Fiscalización</a:t>
            </a:r>
          </a:p>
          <a:p>
            <a:pPr marL="342900" indent="-342900">
              <a:buFont typeface="+mj-lt"/>
              <a:buAutoNum type="alphaLcParenR"/>
            </a:pPr>
            <a:r>
              <a:rPr lang="es-CL" dirty="0"/>
              <a:t>Condonación</a:t>
            </a:r>
          </a:p>
          <a:p>
            <a:pPr marL="342900" indent="-342900">
              <a:buFont typeface="+mj-lt"/>
              <a:buAutoNum type="alphaLcParenR"/>
            </a:pPr>
            <a:r>
              <a:rPr lang="es-CL" dirty="0"/>
              <a:t>Hecho grabado</a:t>
            </a:r>
          </a:p>
          <a:p>
            <a:pPr marL="342900" indent="-342900">
              <a:buFont typeface="+mj-lt"/>
              <a:buAutoNum type="alphaLcParenR"/>
            </a:pPr>
            <a:r>
              <a:rPr lang="es-CL" dirty="0"/>
              <a:t>Hecho jurídico</a:t>
            </a:r>
          </a:p>
          <a:p>
            <a:pPr marL="342900" indent="-342900">
              <a:buFont typeface="+mj-lt"/>
              <a:buAutoNum type="alphaLcParenR"/>
            </a:pPr>
            <a:r>
              <a:rPr lang="es-CL" dirty="0"/>
              <a:t>Contribuyente</a:t>
            </a:r>
          </a:p>
          <a:p>
            <a:pPr marL="342900" indent="-342900">
              <a:buFont typeface="+mj-lt"/>
              <a:buAutoNum type="alphaLcParenR"/>
            </a:pPr>
            <a:r>
              <a:rPr lang="es-CL" dirty="0"/>
              <a:t>Base imponible</a:t>
            </a:r>
          </a:p>
          <a:p>
            <a:pPr marL="342900" indent="-342900">
              <a:buFont typeface="+mj-lt"/>
              <a:buAutoNum type="alphaLcParenR"/>
            </a:pPr>
            <a:r>
              <a:rPr lang="es-CL" dirty="0"/>
              <a:t>Tasa</a:t>
            </a:r>
          </a:p>
          <a:p>
            <a:pPr marL="342900" indent="-342900">
              <a:buFont typeface="+mj-lt"/>
              <a:buAutoNum type="alphaLcParenR"/>
            </a:pPr>
            <a:r>
              <a:rPr lang="es-CL" dirty="0"/>
              <a:t>Devengado</a:t>
            </a:r>
          </a:p>
          <a:p>
            <a:pPr marL="342900" indent="-342900">
              <a:buFont typeface="+mj-lt"/>
              <a:buAutoNum type="alphaLcParenR"/>
            </a:pPr>
            <a:r>
              <a:rPr lang="es-CL" dirty="0"/>
              <a:t>Exenciones</a:t>
            </a:r>
          </a:p>
          <a:p>
            <a:pPr marL="342900" indent="-342900">
              <a:buFont typeface="+mj-lt"/>
              <a:buAutoNum type="alphaLcParenR"/>
            </a:pPr>
            <a:r>
              <a:rPr lang="es-CL" dirty="0"/>
              <a:t>Zona franca</a:t>
            </a:r>
          </a:p>
          <a:p>
            <a:r>
              <a:rPr lang="es-CL" dirty="0"/>
              <a:t>2.- Como nacen los impuestos</a:t>
            </a:r>
          </a:p>
          <a:p>
            <a:r>
              <a:rPr lang="es-CL" dirty="0"/>
              <a:t>3.- Cuales son los principios fundamentales de la normativa tributaria</a:t>
            </a:r>
          </a:p>
          <a:p>
            <a:r>
              <a:rPr lang="es-CL" dirty="0"/>
              <a:t>4.-cual es la estructura del sistema tributario</a:t>
            </a:r>
          </a:p>
          <a:p>
            <a:r>
              <a:rPr lang="es-CL" dirty="0"/>
              <a:t>5.-  Cuales son las franquicias y exenciones tributarias</a:t>
            </a:r>
          </a:p>
          <a:p>
            <a:r>
              <a:rPr lang="es-CL" dirty="0"/>
              <a:t>6.- Cuales son las funciones del </a:t>
            </a:r>
            <a:r>
              <a:rPr lang="es-CL"/>
              <a:t>sistema tributario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81011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1052736"/>
            <a:ext cx="8229600" cy="4853136"/>
          </a:xfrm>
        </p:spPr>
        <p:txBody>
          <a:bodyPr>
            <a:normAutofit/>
          </a:bodyPr>
          <a:lstStyle/>
          <a:p>
            <a:r>
              <a:rPr lang="es-CL" dirty="0"/>
              <a:t>Nacimiento de los Impuestos.</a:t>
            </a:r>
          </a:p>
          <a:p>
            <a:r>
              <a:rPr lang="es-CL" dirty="0"/>
              <a:t>Según la Constitución Política del Estado, los impuestos en Chile se determinan por ley, las que son de iniciativa exclusiva del Presidente de la República.</a:t>
            </a:r>
          </a:p>
          <a:p>
            <a:r>
              <a:rPr lang="es-CL" dirty="0"/>
              <a:t>Nacen entonces, por la vigencia de una ley impositiva que crea el tributo (obligación principal) y consiste en un pago del impuesto, y crea otras obligaciones relacionadas (obligaciones accesorias</a:t>
            </a:r>
          </a:p>
        </p:txBody>
      </p:sp>
    </p:spTree>
    <p:extLst>
      <p:ext uri="{BB962C8B-B14F-4D97-AF65-F5344CB8AC3E}">
        <p14:creationId xmlns:p14="http://schemas.microsoft.com/office/powerpoint/2010/main" val="1068026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187624" y="764704"/>
            <a:ext cx="684076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L" sz="1000" b="0" i="0" u="none" strike="noStrike" baseline="0" dirty="0">
              <a:solidFill>
                <a:srgbClr val="000000"/>
              </a:solidFill>
              <a:latin typeface="Century Schoolbook"/>
            </a:endParaRPr>
          </a:p>
          <a:p>
            <a:endParaRPr lang="es-CL" sz="1000" b="0" i="0" u="none" strike="noStrike" baseline="0" dirty="0">
              <a:latin typeface="Century Schoolbook"/>
            </a:endParaRPr>
          </a:p>
          <a:p>
            <a:r>
              <a:rPr lang="es-CL" sz="2800" b="1" i="1" u="none" strike="noStrike" baseline="0" dirty="0">
                <a:latin typeface="Century Schoolbook"/>
              </a:rPr>
              <a:t>Clasificación Obligación Tributaria: </a:t>
            </a:r>
            <a:endParaRPr lang="es-CL" sz="2800" b="0" i="0" u="none" strike="noStrike" baseline="0" dirty="0">
              <a:latin typeface="Century Schoolbook"/>
            </a:endParaRPr>
          </a:p>
          <a:p>
            <a:r>
              <a:rPr lang="es-CL" sz="2800" b="0" i="0" u="none" strike="noStrike" baseline="0" dirty="0">
                <a:latin typeface="Wingdings 2"/>
              </a:rPr>
              <a:t></a:t>
            </a:r>
            <a:r>
              <a:rPr lang="es-CL" sz="2800" b="0" i="0" u="none" strike="noStrike" baseline="0" dirty="0">
                <a:latin typeface="Century Schoolbook"/>
              </a:rPr>
              <a:t>Obligación Principal: Es Pagar. </a:t>
            </a:r>
          </a:p>
          <a:p>
            <a:r>
              <a:rPr lang="es-CL" sz="2800" b="0" i="0" u="none" strike="noStrike" baseline="0" dirty="0">
                <a:latin typeface="Wingdings"/>
              </a:rPr>
              <a:t></a:t>
            </a:r>
            <a:r>
              <a:rPr lang="es-CL" sz="2800" b="0" i="0" u="none" strike="noStrike" baseline="0" dirty="0">
                <a:latin typeface="Century Schoolbook"/>
              </a:rPr>
              <a:t>Es la obligación de dar o entregar. </a:t>
            </a:r>
          </a:p>
          <a:p>
            <a:r>
              <a:rPr lang="es-CL" sz="2800" b="0" i="0" u="none" strike="noStrike" baseline="0" dirty="0">
                <a:latin typeface="Wingdings 2"/>
              </a:rPr>
              <a:t></a:t>
            </a:r>
            <a:r>
              <a:rPr lang="es-CL" sz="2800" b="0" i="0" u="none" strike="noStrike" baseline="0" dirty="0">
                <a:latin typeface="Century Schoolbook"/>
              </a:rPr>
              <a:t>Obligaciones Accesorias: consiste en prestaciones de hacer o no hacer, como por ejemplo: </a:t>
            </a:r>
          </a:p>
          <a:p>
            <a:r>
              <a:rPr lang="es-CL" sz="2800" b="0" i="0" u="none" strike="noStrike" baseline="0" dirty="0">
                <a:latin typeface="Wingdings"/>
              </a:rPr>
              <a:t></a:t>
            </a:r>
            <a:r>
              <a:rPr lang="es-CL" sz="2800" b="0" i="0" u="none" strike="noStrike" baseline="0" dirty="0">
                <a:latin typeface="Century Schoolbook"/>
              </a:rPr>
              <a:t>Información Notarios, Bancos, etc. </a:t>
            </a:r>
          </a:p>
          <a:p>
            <a:r>
              <a:rPr lang="es-CL" sz="2800" b="0" i="0" u="none" strike="noStrike" baseline="0" dirty="0">
                <a:latin typeface="Wingdings"/>
              </a:rPr>
              <a:t></a:t>
            </a:r>
            <a:r>
              <a:rPr lang="es-CL" sz="2800" b="0" i="0" u="none" strike="noStrike" baseline="0" dirty="0">
                <a:latin typeface="Century Schoolbook"/>
              </a:rPr>
              <a:t>Control y recaudación </a:t>
            </a:r>
          </a:p>
          <a:p>
            <a:r>
              <a:rPr lang="es-CL" sz="2800" b="0" i="0" u="none" strike="noStrike" baseline="0" dirty="0">
                <a:latin typeface="Wingdings"/>
              </a:rPr>
              <a:t></a:t>
            </a:r>
            <a:r>
              <a:rPr lang="es-CL" sz="2800" b="0" i="0" u="none" strike="noStrike" baseline="0" dirty="0">
                <a:latin typeface="Century Schoolbook"/>
              </a:rPr>
              <a:t>Declaraciones juradas </a:t>
            </a:r>
          </a:p>
          <a:p>
            <a:r>
              <a:rPr lang="es-CL" sz="2800" b="0" i="0" u="none" strike="noStrike" baseline="0" dirty="0">
                <a:latin typeface="Wingdings"/>
              </a:rPr>
              <a:t></a:t>
            </a:r>
            <a:r>
              <a:rPr lang="es-CL" sz="2800" b="0" i="0" u="none" strike="noStrike" baseline="0" dirty="0">
                <a:latin typeface="Century Schoolbook"/>
              </a:rPr>
              <a:t>No usar un crédito </a:t>
            </a:r>
          </a:p>
        </p:txBody>
      </p:sp>
    </p:spTree>
    <p:extLst>
      <p:ext uri="{BB962C8B-B14F-4D97-AF65-F5344CB8AC3E}">
        <p14:creationId xmlns:p14="http://schemas.microsoft.com/office/powerpoint/2010/main" val="1712821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27088" y="692696"/>
            <a:ext cx="7848872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L" sz="1000" b="0" i="0" u="none" strike="noStrike" baseline="0" dirty="0">
              <a:solidFill>
                <a:srgbClr val="000000"/>
              </a:solidFill>
              <a:latin typeface="Century Schoolbook"/>
            </a:endParaRPr>
          </a:p>
          <a:p>
            <a:endParaRPr lang="es-CL" sz="1000" b="0" i="0" u="none" strike="noStrike" baseline="0" dirty="0">
              <a:latin typeface="Century Schoolbook"/>
            </a:endParaRPr>
          </a:p>
          <a:p>
            <a:r>
              <a:rPr lang="es-CL" sz="2400" b="1" i="0" u="none" strike="noStrike" baseline="0" dirty="0">
                <a:latin typeface="Century Schoolbook"/>
              </a:rPr>
              <a:t>Obligaciones Accesorias: </a:t>
            </a:r>
            <a:r>
              <a:rPr lang="es-CL" sz="2400" b="0" i="0" u="none" strike="noStrike" baseline="0" dirty="0">
                <a:latin typeface="Century Schoolbook"/>
              </a:rPr>
              <a:t>(requieren una principal) </a:t>
            </a:r>
          </a:p>
          <a:p>
            <a:r>
              <a:rPr lang="es-CL" sz="2400" b="0" i="0" u="none" strike="noStrike" baseline="0" dirty="0">
                <a:latin typeface="Wingdings 2"/>
              </a:rPr>
              <a:t></a:t>
            </a:r>
            <a:r>
              <a:rPr lang="es-CL" sz="2400" b="1" i="0" u="none" strike="noStrike" baseline="0" dirty="0">
                <a:latin typeface="Century Schoolbook"/>
              </a:rPr>
              <a:t>De Información</a:t>
            </a:r>
            <a:r>
              <a:rPr lang="es-CL" sz="2400" b="0" i="0" u="none" strike="noStrike" baseline="0" dirty="0">
                <a:latin typeface="Century Schoolbook"/>
              </a:rPr>
              <a:t>: su objeto es proporcionar antecedentes al servicio fiscalizador (SII). </a:t>
            </a:r>
          </a:p>
          <a:p>
            <a:r>
              <a:rPr lang="es-CL" sz="2400" b="0" i="0" u="none" strike="noStrike" baseline="0" dirty="0">
                <a:latin typeface="Wingdings"/>
              </a:rPr>
              <a:t></a:t>
            </a:r>
            <a:r>
              <a:rPr lang="es-CL" sz="2400" b="1" i="0" u="none" strike="noStrike" baseline="0" dirty="0">
                <a:latin typeface="Century Schoolbook"/>
              </a:rPr>
              <a:t>RUT, Iniciación Actividades, Declaraciones, Término de Giro. </a:t>
            </a:r>
            <a:endParaRPr lang="es-CL" sz="2400" b="0" i="0" u="none" strike="noStrike" baseline="0" dirty="0">
              <a:latin typeface="Century Schoolbook"/>
            </a:endParaRPr>
          </a:p>
          <a:p>
            <a:r>
              <a:rPr lang="es-CL" sz="2400" b="0" i="0" u="none" strike="noStrike" baseline="0" dirty="0">
                <a:latin typeface="Wingdings 2"/>
              </a:rPr>
              <a:t></a:t>
            </a:r>
            <a:r>
              <a:rPr lang="es-CL" sz="2400" b="1" i="0" u="none" strike="noStrike" baseline="0" dirty="0">
                <a:latin typeface="Century Schoolbook"/>
              </a:rPr>
              <a:t>De Control: </a:t>
            </a:r>
            <a:r>
              <a:rPr lang="es-CL" sz="2400" b="0" i="0" u="none" strike="noStrike" baseline="0" dirty="0">
                <a:latin typeface="Century Schoolbook"/>
              </a:rPr>
              <a:t>Se utilizan como medios de fiscalización del cumplimiento tributario. </a:t>
            </a:r>
          </a:p>
          <a:p>
            <a:r>
              <a:rPr lang="es-CL" sz="2400" b="0" i="0" u="none" strike="noStrike" baseline="0" dirty="0">
                <a:latin typeface="Wingdings"/>
              </a:rPr>
              <a:t></a:t>
            </a:r>
            <a:r>
              <a:rPr lang="es-CL" sz="2400" b="1" i="0" u="none" strike="noStrike" baseline="0" dirty="0">
                <a:latin typeface="Century Schoolbook"/>
              </a:rPr>
              <a:t>Impuestos Timbres por los Notarios, Cambio Sujeto. </a:t>
            </a:r>
            <a:endParaRPr lang="es-CL" sz="2400" b="0" i="0" u="none" strike="noStrike" baseline="0" dirty="0">
              <a:latin typeface="Century Schoolbook"/>
            </a:endParaRPr>
          </a:p>
          <a:p>
            <a:r>
              <a:rPr lang="es-CL" sz="2400" b="0" i="0" u="none" strike="noStrike" baseline="0" dirty="0">
                <a:latin typeface="Wingdings 2"/>
              </a:rPr>
              <a:t></a:t>
            </a:r>
            <a:r>
              <a:rPr lang="es-CL" sz="2400" b="1" i="0" u="none" strike="noStrike" baseline="0" dirty="0">
                <a:latin typeface="Century Schoolbook"/>
              </a:rPr>
              <a:t>De Recaudación: </a:t>
            </a:r>
            <a:r>
              <a:rPr lang="es-CL" sz="2400" b="0" i="0" u="none" strike="noStrike" baseline="0" dirty="0">
                <a:latin typeface="Century Schoolbook"/>
              </a:rPr>
              <a:t>Obligación que tienen algunas personas que pagan rentas. </a:t>
            </a:r>
          </a:p>
          <a:p>
            <a:r>
              <a:rPr lang="es-CL" sz="2400" b="0" i="0" u="none" strike="noStrike" baseline="0" dirty="0">
                <a:latin typeface="Wingdings"/>
              </a:rPr>
              <a:t></a:t>
            </a:r>
            <a:r>
              <a:rPr lang="es-CL" sz="2400" b="0" i="0" u="none" strike="noStrike" baseline="0" dirty="0">
                <a:latin typeface="Century Schoolbook"/>
              </a:rPr>
              <a:t>Retención Honorarios, Retención por remesas al exterior. </a:t>
            </a:r>
          </a:p>
        </p:txBody>
      </p:sp>
    </p:spTree>
    <p:extLst>
      <p:ext uri="{BB962C8B-B14F-4D97-AF65-F5344CB8AC3E}">
        <p14:creationId xmlns:p14="http://schemas.microsoft.com/office/powerpoint/2010/main" val="1955833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51520" y="692696"/>
            <a:ext cx="8424936" cy="5155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L" sz="1050" b="0" i="0" u="none" strike="noStrike" baseline="0" dirty="0">
              <a:solidFill>
                <a:srgbClr val="000000"/>
              </a:solidFill>
              <a:latin typeface="Century Schoolbook"/>
            </a:endParaRPr>
          </a:p>
          <a:p>
            <a:endParaRPr lang="es-CL" sz="1050" b="0" i="0" u="none" strike="noStrike" baseline="0" dirty="0">
              <a:latin typeface="Century Schoolbook"/>
            </a:endParaRPr>
          </a:p>
          <a:p>
            <a:pPr algn="ctr"/>
            <a:r>
              <a:rPr lang="es-CL" sz="2800" b="1" i="1" u="none" strike="noStrike" baseline="0" dirty="0">
                <a:solidFill>
                  <a:srgbClr val="FF0000"/>
                </a:solidFill>
                <a:latin typeface="Century Schoolbook"/>
              </a:rPr>
              <a:t>Modos de extinguir la Obligación Tributaria. </a:t>
            </a:r>
            <a:endParaRPr lang="es-CL" sz="2800" b="0" i="0" u="none" strike="noStrike" baseline="0" dirty="0">
              <a:solidFill>
                <a:srgbClr val="FF0000"/>
              </a:solidFill>
              <a:latin typeface="Century Schoolbook"/>
            </a:endParaRPr>
          </a:p>
          <a:p>
            <a:pPr>
              <a:lnSpc>
                <a:spcPct val="150000"/>
              </a:lnSpc>
            </a:pPr>
            <a:r>
              <a:rPr lang="es-CL" sz="2800" b="0" i="0" u="none" strike="noStrike" baseline="0" dirty="0">
                <a:latin typeface="Wingdings 2"/>
              </a:rPr>
              <a:t></a:t>
            </a:r>
            <a:r>
              <a:rPr lang="es-CL" sz="2800" b="0" i="0" u="none" strike="noStrike" baseline="0" dirty="0">
                <a:latin typeface="Century Schoolbook"/>
              </a:rPr>
              <a:t>Pago efectivo (Enterar en Arcas Fiscales monto) </a:t>
            </a:r>
          </a:p>
          <a:p>
            <a:pPr>
              <a:lnSpc>
                <a:spcPct val="150000"/>
              </a:lnSpc>
            </a:pPr>
            <a:r>
              <a:rPr lang="es-CL" sz="2800" b="0" i="0" u="none" strike="noStrike" baseline="0" dirty="0">
                <a:latin typeface="Wingdings 2"/>
              </a:rPr>
              <a:t></a:t>
            </a:r>
            <a:r>
              <a:rPr lang="es-CL" sz="2800" b="0" i="0" u="none" strike="noStrike" baseline="0" dirty="0">
                <a:latin typeface="Century Schoolbook"/>
              </a:rPr>
              <a:t>Novación (Nuevos plazos - Voluntad Legislador) </a:t>
            </a:r>
          </a:p>
          <a:p>
            <a:pPr>
              <a:lnSpc>
                <a:spcPct val="150000"/>
              </a:lnSpc>
            </a:pPr>
            <a:r>
              <a:rPr lang="es-CL" sz="2800" b="0" i="0" u="none" strike="noStrike" baseline="0" dirty="0">
                <a:latin typeface="Wingdings 2"/>
              </a:rPr>
              <a:t></a:t>
            </a:r>
            <a:r>
              <a:rPr lang="es-CL" sz="2800" b="0" i="0" u="none" strike="noStrike" baseline="0" dirty="0">
                <a:latin typeface="Century Schoolbook"/>
              </a:rPr>
              <a:t>Condonación (Perdonar - Virtud a una Ley) </a:t>
            </a:r>
          </a:p>
          <a:p>
            <a:pPr>
              <a:lnSpc>
                <a:spcPct val="150000"/>
              </a:lnSpc>
            </a:pPr>
            <a:r>
              <a:rPr lang="es-CL" sz="2800" b="0" i="0" u="none" strike="noStrike" baseline="0" dirty="0">
                <a:latin typeface="Wingdings 2"/>
              </a:rPr>
              <a:t></a:t>
            </a:r>
            <a:r>
              <a:rPr lang="es-CL" sz="2800" b="0" i="0" u="none" strike="noStrike" baseline="0" dirty="0">
                <a:latin typeface="Century Schoolbook"/>
              </a:rPr>
              <a:t>Compensación (Imputación Devoluciones) </a:t>
            </a:r>
          </a:p>
          <a:p>
            <a:pPr>
              <a:lnSpc>
                <a:spcPct val="150000"/>
              </a:lnSpc>
            </a:pPr>
            <a:r>
              <a:rPr lang="es-CL" sz="2800" b="0" i="0" u="none" strike="noStrike" baseline="0" dirty="0">
                <a:latin typeface="Wingdings 2"/>
              </a:rPr>
              <a:t></a:t>
            </a:r>
            <a:r>
              <a:rPr lang="es-CL" sz="2800" b="0" i="0" u="none" strike="noStrike" baseline="0" dirty="0">
                <a:latin typeface="Century Schoolbook"/>
              </a:rPr>
              <a:t>Prescripción (Cese obligación por el simple paso del tiempo). </a:t>
            </a:r>
          </a:p>
        </p:txBody>
      </p:sp>
    </p:spTree>
    <p:extLst>
      <p:ext uri="{BB962C8B-B14F-4D97-AF65-F5344CB8AC3E}">
        <p14:creationId xmlns:p14="http://schemas.microsoft.com/office/powerpoint/2010/main" val="4085618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55576" y="620539"/>
            <a:ext cx="7416824" cy="5647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L" sz="1050" b="0" i="0" u="none" strike="noStrike" baseline="0" dirty="0">
              <a:solidFill>
                <a:srgbClr val="000000"/>
              </a:solidFill>
              <a:latin typeface="Century Schoolbook"/>
            </a:endParaRPr>
          </a:p>
          <a:p>
            <a:endParaRPr lang="es-CL" sz="1050" b="0" i="0" u="none" strike="noStrike" baseline="0" dirty="0">
              <a:latin typeface="Century Schoolbook"/>
            </a:endParaRPr>
          </a:p>
          <a:p>
            <a:r>
              <a:rPr lang="es-CL" sz="2800" b="1" i="1" u="none" strike="noStrike" baseline="0" dirty="0">
                <a:solidFill>
                  <a:srgbClr val="FF0000"/>
                </a:solidFill>
                <a:latin typeface="Century Schoolbook"/>
              </a:rPr>
              <a:t>Estructura de una Ley Impositiva. </a:t>
            </a:r>
            <a:endParaRPr lang="es-CL" sz="2800" b="0" i="0" u="none" strike="noStrike" baseline="0" dirty="0">
              <a:solidFill>
                <a:srgbClr val="FF0000"/>
              </a:solidFill>
              <a:latin typeface="Century Schoolbook"/>
            </a:endParaRPr>
          </a:p>
          <a:p>
            <a:endParaRPr lang="es-CL" sz="2400" b="0" i="0" u="none" strike="noStrike" baseline="0" dirty="0">
              <a:latin typeface="Century Schoolbook"/>
            </a:endParaRPr>
          </a:p>
          <a:p>
            <a:r>
              <a:rPr lang="es-CL" sz="2400" b="0" i="0" u="none" strike="noStrike" baseline="0" dirty="0">
                <a:latin typeface="Wingdings 2"/>
              </a:rPr>
              <a:t></a:t>
            </a:r>
            <a:r>
              <a:rPr lang="es-CL" sz="2400" b="1" i="0" u="none" strike="noStrike" baseline="0" dirty="0">
                <a:latin typeface="Century Schoolbook"/>
              </a:rPr>
              <a:t>Hecho Gravado: </a:t>
            </a:r>
            <a:r>
              <a:rPr lang="es-CL" sz="2400" b="0" i="0" u="none" strike="noStrike" baseline="0" dirty="0">
                <a:latin typeface="Century Schoolbook"/>
              </a:rPr>
              <a:t>es el supuesto de hecho, que la ley establece como determinante del gravamen y puede consistir en: </a:t>
            </a:r>
          </a:p>
          <a:p>
            <a:r>
              <a:rPr lang="es-CL" sz="2400" b="0" i="0" u="none" strike="noStrike" baseline="0" dirty="0">
                <a:latin typeface="Wingdings"/>
              </a:rPr>
              <a:t></a:t>
            </a:r>
            <a:r>
              <a:rPr lang="es-CL" sz="2400" b="0" i="0" u="none" strike="noStrike" baseline="0" dirty="0">
                <a:latin typeface="Century Schoolbook"/>
              </a:rPr>
              <a:t>Posesión de riqueza (Capital o Renta) </a:t>
            </a:r>
          </a:p>
          <a:p>
            <a:r>
              <a:rPr lang="es-CL" sz="2400" b="0" i="0" u="none" strike="noStrike" baseline="0" dirty="0">
                <a:latin typeface="Wingdings"/>
              </a:rPr>
              <a:t></a:t>
            </a:r>
            <a:r>
              <a:rPr lang="es-CL" sz="2400" b="0" i="0" u="none" strike="noStrike" baseline="0" dirty="0">
                <a:latin typeface="Century Schoolbook"/>
              </a:rPr>
              <a:t>Realización de un acto (Contrato, Transacción) </a:t>
            </a:r>
          </a:p>
          <a:p>
            <a:r>
              <a:rPr lang="es-CL" sz="2400" b="0" i="0" u="none" strike="noStrike" baseline="0" dirty="0">
                <a:latin typeface="Wingdings"/>
              </a:rPr>
              <a:t></a:t>
            </a:r>
            <a:r>
              <a:rPr lang="es-CL" sz="2400" b="0" i="0" u="none" strike="noStrike" baseline="0" dirty="0">
                <a:latin typeface="Century Schoolbook"/>
              </a:rPr>
              <a:t>Condición o estado de una Persona (residente zona ex) </a:t>
            </a:r>
          </a:p>
          <a:p>
            <a:endParaRPr lang="es-CL" sz="2400" b="0" i="0" u="none" strike="noStrike" baseline="0" dirty="0">
              <a:latin typeface="Century Schoolbook"/>
            </a:endParaRPr>
          </a:p>
          <a:p>
            <a:r>
              <a:rPr lang="es-CL" sz="2400" b="0" i="0" u="none" strike="noStrike" baseline="0" dirty="0">
                <a:latin typeface="Wingdings 2"/>
              </a:rPr>
              <a:t></a:t>
            </a:r>
            <a:r>
              <a:rPr lang="es-CL" sz="2400" b="0" i="0" u="none" strike="noStrike" baseline="0" dirty="0">
                <a:latin typeface="Century Schoolbook"/>
              </a:rPr>
              <a:t>Es un </a:t>
            </a:r>
            <a:r>
              <a:rPr lang="es-CL" sz="2400" b="1" i="0" u="none" strike="noStrike" baseline="0" dirty="0">
                <a:latin typeface="Century Schoolbook"/>
              </a:rPr>
              <a:t>hecho jurídico</a:t>
            </a:r>
            <a:r>
              <a:rPr lang="es-CL" sz="2400" b="0" i="0" u="none" strike="noStrike" baseline="0" dirty="0">
                <a:latin typeface="Century Schoolbook"/>
              </a:rPr>
              <a:t>, al crear la obligación tributaria, pero también </a:t>
            </a:r>
            <a:r>
              <a:rPr lang="es-CL" sz="2400" b="1" i="0" u="none" strike="noStrike" baseline="0" dirty="0">
                <a:latin typeface="Century Schoolbook"/>
              </a:rPr>
              <a:t>es un hecho económico </a:t>
            </a:r>
            <a:r>
              <a:rPr lang="es-CL" sz="2400" b="0" i="0" u="none" strike="noStrike" baseline="0" dirty="0">
                <a:latin typeface="Century Schoolbook"/>
              </a:rPr>
              <a:t>al servir de referencia, de la capacidad contributiva del sujeto pasivo de la obligación. </a:t>
            </a:r>
          </a:p>
        </p:txBody>
      </p:sp>
    </p:spTree>
    <p:extLst>
      <p:ext uri="{BB962C8B-B14F-4D97-AF65-F5344CB8AC3E}">
        <p14:creationId xmlns:p14="http://schemas.microsoft.com/office/powerpoint/2010/main" val="1293686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39552" y="1005260"/>
            <a:ext cx="7776864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L" sz="1050" b="0" i="0" u="none" strike="noStrike" baseline="0" dirty="0">
              <a:solidFill>
                <a:srgbClr val="000000"/>
              </a:solidFill>
              <a:latin typeface="Century Schoolbook"/>
            </a:endParaRPr>
          </a:p>
          <a:p>
            <a:endParaRPr lang="es-CL" sz="1050" b="0" i="0" u="none" strike="noStrike" baseline="0" dirty="0">
              <a:latin typeface="Century Schoolbook"/>
            </a:endParaRPr>
          </a:p>
          <a:p>
            <a:r>
              <a:rPr lang="es-CL" sz="2400" b="1" i="1" u="none" strike="noStrike" baseline="0" dirty="0">
                <a:latin typeface="Century Schoolbook"/>
              </a:rPr>
              <a:t>Contribuyente: </a:t>
            </a:r>
            <a:r>
              <a:rPr lang="es-CL" sz="2400" b="0" i="0" u="none" strike="noStrike" baseline="0" dirty="0">
                <a:latin typeface="Century Schoolbook"/>
              </a:rPr>
              <a:t>Es el sujeto pasivo que debe cumplir la obligación tributaria principal, y/o las accesorias.(de hecho y de derecho). </a:t>
            </a:r>
          </a:p>
          <a:p>
            <a:endParaRPr lang="es-CL" sz="2400" b="0" i="0" u="none" strike="noStrike" baseline="0" dirty="0">
              <a:latin typeface="Century Schoolbook"/>
            </a:endParaRPr>
          </a:p>
          <a:p>
            <a:r>
              <a:rPr lang="es-CL" sz="2400" b="0" i="0" u="none" strike="noStrike" baseline="0" dirty="0">
                <a:latin typeface="Wingdings 2"/>
              </a:rPr>
              <a:t></a:t>
            </a:r>
            <a:r>
              <a:rPr lang="es-CL" sz="2400" b="1" i="1" u="none" strike="noStrike" baseline="0" dirty="0">
                <a:latin typeface="Century Schoolbook"/>
              </a:rPr>
              <a:t>Base Imponible: </a:t>
            </a:r>
            <a:r>
              <a:rPr lang="es-CL" sz="2400" b="0" i="0" u="none" strike="noStrike" baseline="0" dirty="0">
                <a:latin typeface="Century Schoolbook"/>
              </a:rPr>
              <a:t>Es el valor monetario (Cuantificación) que se le asigna a la riqueza (bienes), renta, acto o contrato, sobre el cual se aplica la tasa de impuesto para determinar el monto de la obligación tributaria principal. </a:t>
            </a:r>
          </a:p>
          <a:p>
            <a:endParaRPr lang="es-CL" sz="2400" b="0" i="0" u="none" strike="noStrike" baseline="0" dirty="0">
              <a:latin typeface="Century Schoolbook"/>
            </a:endParaRPr>
          </a:p>
          <a:p>
            <a:r>
              <a:rPr lang="es-CL" sz="2400" b="0" i="0" u="none" strike="noStrike" baseline="0" dirty="0">
                <a:latin typeface="Wingdings 2"/>
              </a:rPr>
              <a:t></a:t>
            </a:r>
            <a:r>
              <a:rPr lang="es-CL" sz="2400" b="1" i="1" u="none" strike="noStrike" baseline="0" dirty="0">
                <a:latin typeface="Century Schoolbook"/>
              </a:rPr>
              <a:t>Tasa: </a:t>
            </a:r>
            <a:r>
              <a:rPr lang="es-CL" sz="2400" b="0" i="0" u="none" strike="noStrike" baseline="0" dirty="0">
                <a:latin typeface="Century Schoolbook"/>
              </a:rPr>
              <a:t>Es la cuantía o razón alícuota o porcentaje del impuesto, que se aplica sobre la base imponible. Pueden ser fijas o móviles. </a:t>
            </a:r>
          </a:p>
        </p:txBody>
      </p:sp>
    </p:spTree>
    <p:extLst>
      <p:ext uri="{BB962C8B-B14F-4D97-AF65-F5344CB8AC3E}">
        <p14:creationId xmlns:p14="http://schemas.microsoft.com/office/powerpoint/2010/main" val="1299041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86160" y="332656"/>
            <a:ext cx="7632848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L" sz="1050" b="0" i="0" u="none" strike="noStrike" baseline="0" dirty="0">
              <a:solidFill>
                <a:srgbClr val="000000"/>
              </a:solidFill>
              <a:latin typeface="Century Schoolbook"/>
            </a:endParaRPr>
          </a:p>
          <a:p>
            <a:endParaRPr lang="es-CL" sz="1050" b="0" i="0" u="none" strike="noStrike" baseline="0" dirty="0">
              <a:latin typeface="Century Schoolbook"/>
            </a:endParaRPr>
          </a:p>
          <a:p>
            <a:pPr>
              <a:lnSpc>
                <a:spcPct val="150000"/>
              </a:lnSpc>
            </a:pPr>
            <a:r>
              <a:rPr lang="es-CL" sz="2400" b="1" i="1" u="none" strike="noStrike" baseline="0" dirty="0" err="1">
                <a:latin typeface="Century Schoolbook"/>
              </a:rPr>
              <a:t>Devengamiento</a:t>
            </a:r>
            <a:r>
              <a:rPr lang="es-CL" sz="2400" b="1" i="1" u="none" strike="noStrike" baseline="0" dirty="0">
                <a:latin typeface="Century Schoolbook"/>
              </a:rPr>
              <a:t>: </a:t>
            </a:r>
            <a:r>
              <a:rPr lang="es-CL" sz="2400" b="0" i="0" u="none" strike="noStrike" baseline="0" dirty="0">
                <a:latin typeface="Century Schoolbook"/>
              </a:rPr>
              <a:t>Es el momento en que concurren todos los elementos del hecho gravado y que permite al Fisco adquirir desde ese instante, un título o derecho sobre el monto del impuesto, independiente de su exigibilidad. </a:t>
            </a:r>
          </a:p>
          <a:p>
            <a:pPr>
              <a:lnSpc>
                <a:spcPct val="150000"/>
              </a:lnSpc>
            </a:pPr>
            <a:r>
              <a:rPr lang="es-CL" sz="2400" b="0" i="0" u="none" strike="noStrike" baseline="0" dirty="0">
                <a:latin typeface="Wingdings 2"/>
              </a:rPr>
              <a:t></a:t>
            </a:r>
            <a:r>
              <a:rPr lang="es-CL" sz="2400" b="1" i="1" u="none" strike="noStrike" baseline="0" dirty="0">
                <a:latin typeface="Century Schoolbook"/>
              </a:rPr>
              <a:t>Exenciones: </a:t>
            </a:r>
            <a:r>
              <a:rPr lang="es-CL" sz="2400" b="0" i="0" u="none" strike="noStrike" baseline="0" dirty="0">
                <a:latin typeface="Century Schoolbook"/>
              </a:rPr>
              <a:t>Constituyen limitaciones al ámbito de aplicación del impuesto, ya que en virtud de las disposiciones legales establecidas, el gravamen no se aplica a bienes o convenciones específicas </a:t>
            </a:r>
          </a:p>
        </p:txBody>
      </p:sp>
    </p:spTree>
    <p:extLst>
      <p:ext uri="{BB962C8B-B14F-4D97-AF65-F5344CB8AC3E}">
        <p14:creationId xmlns:p14="http://schemas.microsoft.com/office/powerpoint/2010/main" val="26586443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60</TotalTime>
  <Words>1468</Words>
  <Application>Microsoft Office PowerPoint</Application>
  <PresentationFormat>Presentación en pantalla (4:3)</PresentationFormat>
  <Paragraphs>173</Paragraphs>
  <Slides>23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31" baseType="lpstr">
      <vt:lpstr>Calibri</vt:lpstr>
      <vt:lpstr>Century Schoolbook</vt:lpstr>
      <vt:lpstr>Constantia</vt:lpstr>
      <vt:lpstr>Courier New</vt:lpstr>
      <vt:lpstr>Tahoma</vt:lpstr>
      <vt:lpstr>Wingdings</vt:lpstr>
      <vt:lpstr>Wingdings 2</vt:lpstr>
      <vt:lpstr>Flujo</vt:lpstr>
      <vt:lpstr> MODULO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José Moises Sanchez Araneda</cp:lastModifiedBy>
  <cp:revision>7</cp:revision>
  <dcterms:created xsi:type="dcterms:W3CDTF">2017-03-10T15:07:23Z</dcterms:created>
  <dcterms:modified xsi:type="dcterms:W3CDTF">2020-03-21T18:08:57Z</dcterms:modified>
</cp:coreProperties>
</file>